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331" r:id="rId2"/>
    <p:sldId id="332" r:id="rId3"/>
    <p:sldId id="321" r:id="rId4"/>
    <p:sldId id="333" r:id="rId5"/>
    <p:sldId id="335" r:id="rId6"/>
    <p:sldId id="336" r:id="rId7"/>
    <p:sldId id="337" r:id="rId8"/>
    <p:sldId id="334" r:id="rId9"/>
    <p:sldId id="318" r:id="rId10"/>
    <p:sldId id="320" r:id="rId11"/>
    <p:sldId id="317" r:id="rId12"/>
    <p:sldId id="314" r:id="rId13"/>
    <p:sldId id="315" r:id="rId14"/>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7913"/>
    <a:srgbClr val="F57B17"/>
    <a:srgbClr val="E86E0A"/>
    <a:srgbClr val="FF5050"/>
    <a:srgbClr val="F4C5C4"/>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06" autoAdjust="0"/>
    <p:restoredTop sz="86420" autoAdjust="0"/>
  </p:normalViewPr>
  <p:slideViewPr>
    <p:cSldViewPr>
      <p:cViewPr varScale="1">
        <p:scale>
          <a:sx n="76" d="100"/>
          <a:sy n="76" d="100"/>
        </p:scale>
        <p:origin x="348" y="84"/>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6" d="100"/>
          <a:sy n="56" d="100"/>
        </p:scale>
        <p:origin x="-287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D92D486-EF53-42DD-8F47-C393E102303D}" type="datetimeFigureOut">
              <a:rPr lang="en-IN" smtClean="0"/>
              <a:t>08-12-2021</a:t>
            </a:fld>
            <a:endParaRPr lang="en-IN"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261DD6-B0E0-44C7-A874-0547BE1A9C3C}" type="slidenum">
              <a:rPr lang="en-IN" smtClean="0"/>
              <a:t>‹#›</a:t>
            </a:fld>
            <a:endParaRPr lang="en-IN" dirty="0"/>
          </a:p>
        </p:txBody>
      </p:sp>
    </p:spTree>
    <p:extLst>
      <p:ext uri="{BB962C8B-B14F-4D97-AF65-F5344CB8AC3E}">
        <p14:creationId xmlns:p14="http://schemas.microsoft.com/office/powerpoint/2010/main" val="414382744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tiff>
</file>

<file path=ppt/media/image19.jpeg>
</file>

<file path=ppt/media/image2.png>
</file>

<file path=ppt/media/image20.jpeg>
</file>

<file path=ppt/media/image21.tiff>
</file>

<file path=ppt/media/image22.tiff>
</file>

<file path=ppt/media/image23.tiff>
</file>

<file path=ppt/media/image24.tiff>
</file>

<file path=ppt/media/image25.jpeg>
</file>

<file path=ppt/media/image26.jpg>
</file>

<file path=ppt/media/image27.jpg>
</file>

<file path=ppt/media/image28.jpg>
</file>

<file path=ppt/media/image29.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12/8/2021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dirty="0"/>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673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81300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12188825"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solidFill>
                <a:prstClr val="white"/>
              </a:solidFill>
            </a:endParaRPr>
          </a:p>
        </p:txBody>
      </p:sp>
      <p:sp>
        <p:nvSpPr>
          <p:cNvPr id="2" name="Title 1"/>
          <p:cNvSpPr>
            <a:spLocks noGrp="1"/>
          </p:cNvSpPr>
          <p:nvPr>
            <p:ph type="ctrTitle"/>
          </p:nvPr>
        </p:nvSpPr>
        <p:spPr>
          <a:xfrm>
            <a:off x="914162" y="3887117"/>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324" y="439902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dirty="0"/>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1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42987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12" name="Content Placeholder 9"/>
          <p:cNvSpPr>
            <a:spLocks noGrp="1"/>
          </p:cNvSpPr>
          <p:nvPr>
            <p:ph sz="quarter" idx="14"/>
          </p:nvPr>
        </p:nvSpPr>
        <p:spPr>
          <a:xfrm>
            <a:off x="7389813" y="1196752"/>
            <a:ext cx="396081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942521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12" name="Content Placeholder 9"/>
          <p:cNvSpPr>
            <a:spLocks noGrp="1"/>
          </p:cNvSpPr>
          <p:nvPr>
            <p:ph sz="quarter" idx="14"/>
          </p:nvPr>
        </p:nvSpPr>
        <p:spPr>
          <a:xfrm>
            <a:off x="609600" y="1196752"/>
            <a:ext cx="440469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295077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4404851" cy="1642193"/>
          </a:xfrm>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12" name="Content Placeholder 9"/>
          <p:cNvSpPr>
            <a:spLocks noGrp="1"/>
          </p:cNvSpPr>
          <p:nvPr>
            <p:ph sz="quarter" idx="14"/>
          </p:nvPr>
        </p:nvSpPr>
        <p:spPr>
          <a:xfrm>
            <a:off x="609600" y="2060848"/>
            <a:ext cx="4404692" cy="3816424"/>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24050772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6812494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129081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dirty="0"/>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753814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841580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5350223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xmlns="" id="{C1A85F3E-2CF6-9E46-AE01-96E27850575D}"/>
              </a:ext>
            </a:extLst>
          </p:cNvPr>
          <p:cNvSpPr txBox="1">
            <a:spLocks/>
          </p:cNvSpPr>
          <p:nvPr userDrawn="1"/>
        </p:nvSpPr>
        <p:spPr>
          <a:xfrm>
            <a:off x="4319338" y="6408740"/>
            <a:ext cx="3431005"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a16="http://schemas.microsoft.com/office/drawing/2014/main" xmlns="" id="{3EA0CF45-0B24-394D-8134-22C65E72D591}"/>
              </a:ext>
            </a:extLst>
          </p:cNvPr>
          <p:cNvSpPr txBox="1">
            <a:spLocks/>
          </p:cNvSpPr>
          <p:nvPr userDrawn="1"/>
        </p:nvSpPr>
        <p:spPr>
          <a:xfrm>
            <a:off x="10846469" y="6408740"/>
            <a:ext cx="1066800"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400" smtClean="0">
                <a:solidFill>
                  <a:prstClr val="black"/>
                </a:solidFill>
                <a:latin typeface="Arial" panose="020B0604020202020204" pitchFamily="34" charset="0"/>
                <a:cs typeface="Arial" panose="020B0604020202020204" pitchFamily="34" charset="0"/>
              </a:rPr>
              <a:pPr/>
              <a:t>‹#›</a:t>
            </a:fld>
            <a:endParaRPr lang="en-US" sz="14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a16="http://schemas.microsoft.com/office/drawing/2014/main" xmlns="" id="{4FBA1CD0-DC43-5542-B28E-D985E1AF9A7D}"/>
              </a:ext>
            </a:extLst>
          </p:cNvPr>
          <p:cNvSpPr/>
          <p:nvPr userDrawn="1"/>
        </p:nvSpPr>
        <p:spPr>
          <a:xfrm flipH="1">
            <a:off x="1588" y="627903"/>
            <a:ext cx="560273"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endParaRPr lang="en-US" sz="2399" dirty="0">
              <a:solidFill>
                <a:srgbClr val="FFFFFF"/>
              </a:solidFill>
              <a:latin typeface="Arial" panose="020B0604020202020204"/>
            </a:endParaRPr>
          </a:p>
        </p:txBody>
      </p:sp>
      <p:pic>
        <p:nvPicPr>
          <p:cNvPr id="5" name="Picture 4">
            <a:extLst>
              <a:ext uri="{FF2B5EF4-FFF2-40B4-BE49-F238E27FC236}">
                <a16:creationId xmlns:a16="http://schemas.microsoft.com/office/drawing/2014/main" xmlns="" id="{644539BE-18A6-1948-BE82-02455FBCC53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1344" y="338346"/>
            <a:ext cx="891925" cy="791393"/>
          </a:xfrm>
          <a:prstGeom prst="rect">
            <a:avLst/>
          </a:prstGeom>
        </p:spPr>
      </p:pic>
      <p:sp>
        <p:nvSpPr>
          <p:cNvPr id="6" name="Title 5">
            <a:extLst>
              <a:ext uri="{FF2B5EF4-FFF2-40B4-BE49-F238E27FC236}">
                <a16:creationId xmlns:a16="http://schemas.microsoft.com/office/drawing/2014/main" xmlns="" id="{5E39C373-21EA-5D42-A674-B1D80B4D9D8D}"/>
              </a:ext>
            </a:extLst>
          </p:cNvPr>
          <p:cNvSpPr>
            <a:spLocks noGrp="1"/>
          </p:cNvSpPr>
          <p:nvPr>
            <p:ph type="title" hasCustomPrompt="1"/>
          </p:nvPr>
        </p:nvSpPr>
        <p:spPr>
          <a:xfrm>
            <a:off x="655150" y="495335"/>
            <a:ext cx="10512862" cy="640714"/>
          </a:xfrm>
        </p:spPr>
        <p:txBody>
          <a:bodyPr>
            <a:normAutofit/>
          </a:bodyPr>
          <a:lstStyle>
            <a:lvl1pPr>
              <a:defRPr sz="2199"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102669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577184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E11C3564-CF67-FE45-A9E2-4B3C230C88D2}"/>
              </a:ext>
            </a:extLst>
          </p:cNvPr>
          <p:cNvSpPr>
            <a:spLocks noGrp="1"/>
          </p:cNvSpPr>
          <p:nvPr>
            <p:ph type="pic" sz="quarter" idx="14"/>
          </p:nvPr>
        </p:nvSpPr>
        <p:spPr>
          <a:xfrm>
            <a:off x="0" y="-1"/>
            <a:ext cx="12188825"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2523692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lid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D9DD6903-31DD-5348-931E-827644FF87FE}"/>
              </a:ext>
            </a:extLst>
          </p:cNvPr>
          <p:cNvSpPr>
            <a:spLocks noGrp="1"/>
          </p:cNvSpPr>
          <p:nvPr>
            <p:ph type="pic" sz="quarter" idx="14"/>
          </p:nvPr>
        </p:nvSpPr>
        <p:spPr>
          <a:xfrm>
            <a:off x="3977668" y="-174171"/>
            <a:ext cx="8410275" cy="7206342"/>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0550" h="14412684">
                <a:moveTo>
                  <a:pt x="0" y="1"/>
                </a:moveTo>
                <a:lnTo>
                  <a:pt x="16820550" y="0"/>
                </a:lnTo>
                <a:lnTo>
                  <a:pt x="16820550" y="14412684"/>
                </a:lnTo>
                <a:lnTo>
                  <a:pt x="4348976" y="14412684"/>
                </a:lnTo>
                <a:lnTo>
                  <a:pt x="0" y="1"/>
                </a:lnTo>
                <a:close/>
              </a:path>
            </a:pathLst>
          </a:cu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542084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0495" y="3645024"/>
            <a:ext cx="10827834" cy="1362075"/>
          </a:xfrm>
        </p:spPr>
        <p:txBody>
          <a:bodyPr anchor="t"/>
          <a:lstStyle>
            <a:lvl1pPr algn="ctr">
              <a:defRPr sz="5300" b="1" cap="all"/>
            </a:lvl1pPr>
          </a:lstStyle>
          <a:p>
            <a:r>
              <a:rPr lang="en-US"/>
              <a:t>Click to edit Master 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2118170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67070" y="881262"/>
            <a:ext cx="9195625" cy="1470025"/>
          </a:xfrm>
        </p:spPr>
        <p:txBody>
          <a:bodyPr anchor="t">
            <a:normAutofit/>
          </a:bodyPr>
          <a:lstStyle>
            <a:lvl1pPr algn="l">
              <a:defRPr sz="4400"/>
            </a:lvl1pPr>
          </a:lstStyle>
          <a:p>
            <a:r>
              <a:rPr lang="en-US" dirty="0"/>
              <a:t>Click to edit Master title style</a:t>
            </a:r>
          </a:p>
        </p:txBody>
      </p:sp>
      <p:sp>
        <p:nvSpPr>
          <p:cNvPr id="3" name="Subtitle 2"/>
          <p:cNvSpPr>
            <a:spLocks noGrp="1"/>
          </p:cNvSpPr>
          <p:nvPr>
            <p:ph type="subTitle" idx="1"/>
          </p:nvPr>
        </p:nvSpPr>
        <p:spPr>
          <a:xfrm>
            <a:off x="2349996" y="3048744"/>
            <a:ext cx="9217024" cy="1752600"/>
          </a:xfrm>
        </p:spPr>
        <p:txBody>
          <a:bodyPr>
            <a:normAutofit/>
          </a:bodyPr>
          <a:lstStyle>
            <a:lvl1pPr marL="0" indent="0" algn="l">
              <a:buNone/>
              <a:defRPr sz="2400">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021336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51923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0531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795899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14298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
        <p:nvSpPr>
          <p:cNvPr id="12" name="Content Placeholder 6"/>
          <p:cNvSpPr>
            <a:spLocks noGrp="1"/>
          </p:cNvSpPr>
          <p:nvPr>
            <p:ph sz="quarter" idx="15"/>
          </p:nvPr>
        </p:nvSpPr>
        <p:spPr>
          <a:xfrm>
            <a:off x="608012" y="4794325"/>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3" name="Content Placeholder 6"/>
          <p:cNvSpPr>
            <a:spLocks noGrp="1"/>
          </p:cNvSpPr>
          <p:nvPr>
            <p:ph sz="quarter" idx="16"/>
          </p:nvPr>
        </p:nvSpPr>
        <p:spPr>
          <a:xfrm>
            <a:off x="4125912" y="4794325"/>
            <a:ext cx="3940258"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4" name="Content Placeholder 6"/>
          <p:cNvSpPr>
            <a:spLocks noGrp="1"/>
          </p:cNvSpPr>
          <p:nvPr>
            <p:ph sz="quarter" idx="17"/>
          </p:nvPr>
        </p:nvSpPr>
        <p:spPr>
          <a:xfrm>
            <a:off x="8240712" y="4788396"/>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5" name="Content Placeholder 6"/>
          <p:cNvSpPr>
            <a:spLocks noGrp="1"/>
          </p:cNvSpPr>
          <p:nvPr>
            <p:ph sz="quarter" idx="18"/>
          </p:nvPr>
        </p:nvSpPr>
        <p:spPr>
          <a:xfrm>
            <a:off x="608012" y="4277817"/>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6" name="Content Placeholder 6"/>
          <p:cNvSpPr>
            <a:spLocks noGrp="1"/>
          </p:cNvSpPr>
          <p:nvPr>
            <p:ph sz="quarter" idx="19"/>
          </p:nvPr>
        </p:nvSpPr>
        <p:spPr>
          <a:xfrm>
            <a:off x="4125912" y="4277817"/>
            <a:ext cx="3940258"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7" name="Content Placeholder 6"/>
          <p:cNvSpPr>
            <a:spLocks noGrp="1"/>
          </p:cNvSpPr>
          <p:nvPr>
            <p:ph sz="quarter" idx="20"/>
          </p:nvPr>
        </p:nvSpPr>
        <p:spPr>
          <a:xfrm>
            <a:off x="8240712" y="4271888"/>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947844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12/8/2021</a:t>
            </a:fld>
            <a:endParaRPr lang="en-US" dirty="0"/>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1" r:id="rId3"/>
    <p:sldLayoutId id="2147483663" r:id="rId4"/>
    <p:sldLayoutId id="2147483650" r:id="rId5"/>
    <p:sldLayoutId id="2147483652" r:id="rId6"/>
    <p:sldLayoutId id="2147483653" r:id="rId7"/>
    <p:sldLayoutId id="2147483654" r:id="rId8"/>
    <p:sldLayoutId id="2147483664" r:id="rId9"/>
    <p:sldLayoutId id="2147483662" r:id="rId10"/>
    <p:sldLayoutId id="2147483665" r:id="rId11"/>
    <p:sldLayoutId id="2147483666" r:id="rId12"/>
    <p:sldLayoutId id="2147483667" r:id="rId13"/>
    <p:sldLayoutId id="2147483655" r:id="rId14"/>
    <p:sldLayoutId id="2147483656" r:id="rId15"/>
    <p:sldLayoutId id="2147483657" r:id="rId16"/>
    <p:sldLayoutId id="2147483658" r:id="rId17"/>
    <p:sldLayoutId id="2147483659" r:id="rId18"/>
    <p:sldLayoutId id="2147483668" r:id="rId19"/>
    <p:sldLayoutId id="2147483669" r:id="rId20"/>
    <p:sldLayoutId id="2147483670" r:id="rId21"/>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tiff"/><Relationship Id="rId1" Type="http://schemas.openxmlformats.org/officeDocument/2006/relationships/slideLayout" Target="../slideLayouts/slideLayout8.xml"/><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anubhavtrainings.com/" TargetMode="Externa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image" Target="../media/image20.jpeg"/><Relationship Id="rId7" Type="http://schemas.openxmlformats.org/officeDocument/2006/relationships/image" Target="../media/image24.tiff"/><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23.tiff"/><Relationship Id="rId5" Type="http://schemas.openxmlformats.org/officeDocument/2006/relationships/image" Target="../media/image22.tiff"/><Relationship Id="rId10" Type="http://schemas.openxmlformats.org/officeDocument/2006/relationships/image" Target="../media/image4.png"/><Relationship Id="rId4" Type="http://schemas.openxmlformats.org/officeDocument/2006/relationships/image" Target="../media/image21.tiff"/><Relationship Id="rId9" Type="http://schemas.openxmlformats.org/officeDocument/2006/relationships/hyperlink" Target="https://anubhavtrainings.com/"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6.jpg"/><Relationship Id="rId7" Type="http://schemas.openxmlformats.org/officeDocument/2006/relationships/image" Target="../media/image28.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14.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7.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8.xml"/><Relationship Id="rId5" Type="http://schemas.openxmlformats.org/officeDocument/2006/relationships/hyperlink" Target="https://github.com/abapGit/abapGit/watchers" TargetMode="External"/><Relationship Id="rId4" Type="http://schemas.openxmlformats.org/officeDocument/2006/relationships/hyperlink" Target="https://docs.abapgit.org/other-where-used.htm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help.github.com/articles/watching-and-unwatching-repositories/" TargetMode="External"/><Relationship Id="rId2" Type="http://schemas.openxmlformats.org/officeDocument/2006/relationships/image" Target="../media/image4.png"/><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hyperlink" Target="https://help.github.com/articles/about-pull-request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hyperlink" Target="https://docs.abapgit.or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Hackett Report On Corporate Supplier Payments | PYMNTS.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88824"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26268" y="0"/>
            <a:ext cx="12215092" cy="6885384"/>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5" name="Picture 14">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58908" y="44625"/>
            <a:ext cx="1584176" cy="1564698"/>
          </a:xfrm>
          <a:prstGeom prst="rect">
            <a:avLst/>
          </a:prstGeom>
        </p:spPr>
      </p:pic>
      <p:pic>
        <p:nvPicPr>
          <p:cNvPr id="16" name="Picture 15">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121" y="6093296"/>
            <a:ext cx="716699" cy="707887"/>
          </a:xfrm>
          <a:prstGeom prst="rect">
            <a:avLst/>
          </a:prstGeom>
        </p:spPr>
      </p:pic>
      <p:sp>
        <p:nvSpPr>
          <p:cNvPr id="17" name="TextBox 3">
            <a:extLst>
              <a:ext uri="{FF2B5EF4-FFF2-40B4-BE49-F238E27FC236}">
                <a16:creationId xmlns:a16="http://schemas.microsoft.com/office/drawing/2014/main" xmlns="" id="{CD9849B0-BCB0-4466-8FC9-5ADD342E24D4}"/>
              </a:ext>
            </a:extLst>
          </p:cNvPr>
          <p:cNvSpPr txBox="1"/>
          <p:nvPr/>
        </p:nvSpPr>
        <p:spPr>
          <a:xfrm>
            <a:off x="665523" y="2592045"/>
            <a:ext cx="7535341" cy="646331"/>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3600" dirty="0">
                <a:solidFill>
                  <a:schemeClr val="bg1"/>
                </a:solidFill>
                <a:latin typeface="Cooper Black" panose="0208090404030B020404" pitchFamily="18" charset="0"/>
              </a:rPr>
              <a:t>contact@anubhavtrainings.com</a:t>
            </a:r>
          </a:p>
        </p:txBody>
      </p:sp>
      <p:sp>
        <p:nvSpPr>
          <p:cNvPr id="18" name="Title 2"/>
          <p:cNvSpPr txBox="1">
            <a:spLocks/>
          </p:cNvSpPr>
          <p:nvPr/>
        </p:nvSpPr>
        <p:spPr>
          <a:xfrm>
            <a:off x="680495" y="3645024"/>
            <a:ext cx="10827834" cy="1362075"/>
          </a:xfrm>
          <a:prstGeom prst="rect">
            <a:avLst/>
          </a:prstGeom>
        </p:spPr>
        <p:txBody>
          <a:bodyP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lang="en-IN" sz="6000" dirty="0">
                <a:solidFill>
                  <a:schemeClr val="bg1"/>
                </a:solidFill>
                <a:latin typeface="Patua One" pitchFamily="2" charset="0"/>
              </a:rPr>
              <a:t>  ABAP RESTFUL APPLICATION    PROGRAMMING</a:t>
            </a:r>
            <a:endParaRPr lang="en-IN" sz="5400" dirty="0">
              <a:solidFill>
                <a:schemeClr val="bg1"/>
              </a:solidFill>
              <a:latin typeface="Arial" pitchFamily="34" charset="0"/>
              <a:cs typeface="Arial" pitchFamily="34" charset="0"/>
            </a:endParaRPr>
          </a:p>
        </p:txBody>
      </p:sp>
      <p:sp>
        <p:nvSpPr>
          <p:cNvPr id="21" name="Rectangle 20"/>
          <p:cNvSpPr/>
          <p:nvPr/>
        </p:nvSpPr>
        <p:spPr>
          <a:xfrm>
            <a:off x="693812" y="3238376"/>
            <a:ext cx="10801200" cy="288032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Rectangle 22"/>
          <p:cNvSpPr/>
          <p:nvPr/>
        </p:nvSpPr>
        <p:spPr>
          <a:xfrm>
            <a:off x="1053852" y="700767"/>
            <a:ext cx="4176464" cy="769441"/>
          </a:xfrm>
          <a:prstGeom prst="rect">
            <a:avLst/>
          </a:prstGeom>
        </p:spPr>
        <p:txBody>
          <a:bodyPr wrap="square">
            <a:spAutoFit/>
          </a:bodyPr>
          <a:lstStyle/>
          <a:p>
            <a:r>
              <a:rPr lang="en-IN" sz="4400" dirty="0">
                <a:solidFill>
                  <a:schemeClr val="bg1"/>
                </a:solidFill>
                <a:latin typeface="Cooper Black" panose="0208090404030B020404" pitchFamily="18" charset="0"/>
              </a:rPr>
              <a:t>Day 35</a:t>
            </a:r>
            <a:endParaRPr lang="en-US" sz="4400" dirty="0">
              <a:latin typeface="Cooper Black" panose="0208090404030B020404" pitchFamily="18" charset="0"/>
            </a:endParaRPr>
          </a:p>
        </p:txBody>
      </p:sp>
      <p:pic>
        <p:nvPicPr>
          <p:cNvPr id="10" name="Picture 2" descr="Lam Research - Wikipedia">
            <a:extLst>
              <a:ext uri="{FF2B5EF4-FFF2-40B4-BE49-F238E27FC236}">
                <a16:creationId xmlns="" xmlns:a16="http://schemas.microsoft.com/office/drawing/2014/main" id="{94FAC96A-B744-409F-BC2C-4F94C874A66B}"/>
              </a:ext>
            </a:extLst>
          </p:cNvPr>
          <p:cNvPicPr>
            <a:picLocks noChangeAspect="1" noChangeArrowheads="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726260" y="1844824"/>
            <a:ext cx="2500605" cy="848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80110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4A12D92B-A1C9-2E43-B2E0-D2372874A5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929641" y="1437345"/>
            <a:ext cx="10241280" cy="4960620"/>
          </a:xfrm>
          <a:prstGeom prst="rect">
            <a:avLst/>
          </a:prstGeom>
        </p:spPr>
      </p:pic>
      <p:sp>
        <p:nvSpPr>
          <p:cNvPr id="87" name="Rectangle 86">
            <a:extLst>
              <a:ext uri="{FF2B5EF4-FFF2-40B4-BE49-F238E27FC236}">
                <a16:creationId xmlns:a16="http://schemas.microsoft.com/office/drawing/2014/main" xmlns="" id="{E326B370-DC08-4FA5-85F8-AF9E375072F8}"/>
              </a:ext>
            </a:extLst>
          </p:cNvPr>
          <p:cNvSpPr/>
          <p:nvPr/>
        </p:nvSpPr>
        <p:spPr>
          <a:xfrm>
            <a:off x="0" y="-8260"/>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pic>
        <p:nvPicPr>
          <p:cNvPr id="1026" name="Picture 2" descr="Digital Goverance Q &amp;amp; A - YouTub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269" y="-27384"/>
            <a:ext cx="12215093" cy="68590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23004" y="56817"/>
            <a:ext cx="716699" cy="707887"/>
          </a:xfrm>
          <a:prstGeom prst="rect">
            <a:avLst/>
          </a:prstGeom>
        </p:spPr>
      </p:pic>
      <p:sp>
        <p:nvSpPr>
          <p:cNvPr id="10" name="Footer Placeholder 45">
            <a:extLst>
              <a:ext uri="{FF2B5EF4-FFF2-40B4-BE49-F238E27FC236}">
                <a16:creationId xmlns:a16="http://schemas.microsoft.com/office/drawing/2014/main" xmlns="" id="{71B002D6-7CE1-4103-94C2-CF6BDFBB148B}"/>
              </a:ext>
            </a:extLst>
          </p:cNvPr>
          <p:cNvSpPr txBox="1">
            <a:spLocks/>
          </p:cNvSpPr>
          <p:nvPr/>
        </p:nvSpPr>
        <p:spPr>
          <a:xfrm>
            <a:off x="9406780" y="6453336"/>
            <a:ext cx="2743606" cy="359545"/>
          </a:xfrm>
          <a:prstGeom prst="rect">
            <a:avLst/>
          </a:prstGeom>
        </p:spPr>
        <p:txBody>
          <a:bodyPr vert="horz" lIns="121899" tIns="60949" rIns="121899" bIns="60949" rtlCol="0" anchor="ctr"/>
          <a:lstStyle>
            <a:defPPr>
              <a:defRPr lang="en-US"/>
            </a:defPPr>
            <a:lvl1pPr marL="0" algn="ct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914400">
              <a:defRPr/>
            </a:pPr>
            <a:r>
              <a:rPr lang="en-US" sz="1400" b="1" dirty="0" smtClean="0">
                <a:solidFill>
                  <a:schemeClr val="bg1"/>
                </a:solidFill>
                <a:latin typeface="Calibri" panose="020F0502020204030204"/>
              </a:rPr>
              <a:t>www.Anubhavtrainings.com</a:t>
            </a:r>
            <a:endParaRPr lang="en-US" sz="1400" b="1" dirty="0">
              <a:solidFill>
                <a:schemeClr val="bg1"/>
              </a:solidFill>
              <a:latin typeface="Calibri" panose="020F0502020204030204"/>
            </a:endParaRPr>
          </a:p>
        </p:txBody>
      </p:sp>
    </p:spTree>
    <p:extLst>
      <p:ext uri="{BB962C8B-B14F-4D97-AF65-F5344CB8AC3E}">
        <p14:creationId xmlns:p14="http://schemas.microsoft.com/office/powerpoint/2010/main" val="3588497900"/>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0" y="0"/>
            <a:ext cx="12188825" cy="6858000"/>
            <a:chOff x="94878" y="13266"/>
            <a:chExt cx="12188825" cy="6858000"/>
          </a:xfrm>
        </p:grpSpPr>
        <p:sp>
          <p:nvSpPr>
            <p:cNvPr id="3" name="Rectangle 2"/>
            <p:cNvSpPr/>
            <p:nvPr/>
          </p:nvSpPr>
          <p:spPr>
            <a:xfrm>
              <a:off x="94878" y="13266"/>
              <a:ext cx="12188825"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3" name="Rectangle 42"/>
            <p:cNvSpPr/>
            <p:nvPr/>
          </p:nvSpPr>
          <p:spPr>
            <a:xfrm>
              <a:off x="94878" y="13266"/>
              <a:ext cx="12188825" cy="6858000"/>
            </a:xfrm>
            <a:prstGeom prst="rect">
              <a:avLst/>
            </a:prstGeom>
            <a:gradFill flip="none" rotWithShape="1">
              <a:gsLst>
                <a:gs pos="0">
                  <a:schemeClr val="tx2">
                    <a:lumMod val="60000"/>
                    <a:lumOff val="40000"/>
                    <a:alpha val="31000"/>
                  </a:schemeClr>
                </a:gs>
                <a:gs pos="63000">
                  <a:schemeClr val="bg1">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41" name="TextBox 40">
            <a:extLst>
              <a:ext uri="{FF2B5EF4-FFF2-40B4-BE49-F238E27FC236}">
                <a16:creationId xmlns:a16="http://schemas.microsoft.com/office/drawing/2014/main" xmlns="" id="{B97BA9D8-F322-4184-BBD6-84D1758BBAF2}"/>
              </a:ext>
            </a:extLst>
          </p:cNvPr>
          <p:cNvSpPr txBox="1"/>
          <p:nvPr/>
        </p:nvSpPr>
        <p:spPr>
          <a:xfrm>
            <a:off x="3158837" y="790803"/>
            <a:ext cx="6096000" cy="1015663"/>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FFAA0F"/>
                </a:solidFill>
                <a:effectLst>
                  <a:outerShdw dist="38100" dir="2700000" algn="tl">
                    <a:srgbClr val="000000">
                      <a:alpha val="30000"/>
                    </a:srgbClr>
                  </a:outerShdw>
                </a:effectLst>
                <a:uLnTx/>
                <a:uFillTx/>
                <a:latin typeface="Arial Black" panose="020B0A04020102020204"/>
                <a:ea typeface="Segoe UI Bold" panose="020B0802040204020203" pitchFamily="34" charset="0"/>
                <a:cs typeface="Segoe UI Bold" panose="020B0802040204020203" pitchFamily="34" charset="0"/>
              </a:rPr>
              <a:t>THANK YOU</a:t>
            </a:r>
          </a:p>
        </p:txBody>
      </p:sp>
      <p:sp>
        <p:nvSpPr>
          <p:cNvPr id="42" name="Rectangle 41">
            <a:extLst>
              <a:ext uri="{FF2B5EF4-FFF2-40B4-BE49-F238E27FC236}">
                <a16:creationId xmlns:a16="http://schemas.microsoft.com/office/drawing/2014/main" xmlns="" id="{6F1FF064-B1BA-4D97-BBAF-F44AB26AE469}"/>
              </a:ext>
            </a:extLst>
          </p:cNvPr>
          <p:cNvSpPr/>
          <p:nvPr/>
        </p:nvSpPr>
        <p:spPr>
          <a:xfrm>
            <a:off x="1231900" y="1916832"/>
            <a:ext cx="9715500" cy="3352800"/>
          </a:xfrm>
          <a:prstGeom prst="rect">
            <a:avLst/>
          </a:prstGeom>
          <a:solidFill>
            <a:schemeClr val="accent6"/>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xmlns="" id="{B1A9A39D-2DF3-4B3D-B8DB-92F76BC52591}"/>
              </a:ext>
            </a:extLst>
          </p:cNvPr>
          <p:cNvSpPr/>
          <p:nvPr/>
        </p:nvSpPr>
        <p:spPr>
          <a:xfrm>
            <a:off x="1861925" y="2877820"/>
            <a:ext cx="8434600" cy="2194560"/>
          </a:xfrm>
          <a:prstGeom prst="rect">
            <a:avLst/>
          </a:prstGeom>
          <a:solidFill>
            <a:srgbClr val="F57913"/>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Shape 1155">
            <a:extLst>
              <a:ext uri="{FF2B5EF4-FFF2-40B4-BE49-F238E27FC236}">
                <a16:creationId xmlns:a16="http://schemas.microsoft.com/office/drawing/2014/main" xmlns="" id="{BBA71FBC-7E64-4F22-B1E1-B21EF2EBFD12}"/>
              </a:ext>
            </a:extLst>
          </p:cNvPr>
          <p:cNvSpPr/>
          <p:nvPr/>
        </p:nvSpPr>
        <p:spPr>
          <a:xfrm>
            <a:off x="5837361" y="3487788"/>
            <a:ext cx="4350348" cy="974626"/>
          </a:xfrm>
          <a:prstGeom prst="rect">
            <a:avLst/>
          </a:prstGeom>
          <a:solidFill>
            <a:srgbClr val="F57B17"/>
          </a:solidFill>
          <a:ln w="12700">
            <a:solidFill>
              <a:schemeClr val="tx1"/>
            </a:solidFill>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2400"/>
              </a:lnSpc>
            </a:pPr>
            <a:r>
              <a:rPr lang="en-US" sz="2000" dirty="0">
                <a:solidFill>
                  <a:schemeClr val="bg1"/>
                </a:solidFill>
                <a:ea typeface="Segoe UI" panose="020B0502040204020203" pitchFamily="34" charset="0"/>
                <a:cs typeface="Segoe UI" panose="020B0502040204020203" pitchFamily="34" charset="0"/>
              </a:rPr>
              <a:t>Anubhav Oberoy</a:t>
            </a:r>
          </a:p>
          <a:p>
            <a:pPr>
              <a:lnSpc>
                <a:spcPts val="2400"/>
              </a:lnSpc>
            </a:pPr>
            <a:r>
              <a:rPr lang="en-US" sz="2000" dirty="0">
                <a:solidFill>
                  <a:schemeClr val="bg1"/>
                </a:solidFill>
                <a:ea typeface="Segoe UI" panose="020B0502040204020203" pitchFamily="34" charset="0"/>
                <a:cs typeface="Segoe UI" panose="020B0502040204020203" pitchFamily="34" charset="0"/>
                <a:hlinkClick r:id="rId2"/>
              </a:rPr>
              <a:t>https://www.anubhavtrainings.com</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endParaRPr lang="en-US" sz="2000" dirty="0">
              <a:solidFill>
                <a:schemeClr val="bg1"/>
              </a:solidFill>
              <a:ea typeface="Segoe UI" panose="020B0502040204020203" pitchFamily="34" charset="0"/>
              <a:cs typeface="Segoe UI" panose="020B0502040204020203" pitchFamily="34" charset="0"/>
            </a:endParaRPr>
          </a:p>
        </p:txBody>
      </p:sp>
      <p:sp>
        <p:nvSpPr>
          <p:cNvPr id="47" name="Shape 1155">
            <a:extLst>
              <a:ext uri="{FF2B5EF4-FFF2-40B4-BE49-F238E27FC236}">
                <a16:creationId xmlns:a16="http://schemas.microsoft.com/office/drawing/2014/main" xmlns="" id="{EF70B77F-958D-435E-9074-28018EC794BB}"/>
              </a:ext>
            </a:extLst>
          </p:cNvPr>
          <p:cNvSpPr/>
          <p:nvPr/>
        </p:nvSpPr>
        <p:spPr>
          <a:xfrm>
            <a:off x="2069190" y="3060290"/>
            <a:ext cx="3757548" cy="1810367"/>
          </a:xfrm>
          <a:prstGeom prst="rect">
            <a:avLst/>
          </a:prstGeom>
          <a:solidFill>
            <a:srgbClr val="F57B17"/>
          </a:solidFill>
          <a:ln w="12700">
            <a:solidFill>
              <a:schemeClr val="tx1"/>
            </a:solidFill>
            <a:miter lim="400000"/>
          </a:ln>
          <a:extLst>
            <a:ext uri="{C572A759-6A51-4108-AA02-DFA0A04FC94B}">
              <ma14:wrappingTextBoxFlag xmlns="" xmlns:ma14="http://schemas.microsoft.com/office/mac/drawingml/2011/main"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If you cannot do</a:t>
            </a:r>
          </a:p>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great things, do small things in a great way.</a:t>
            </a:r>
          </a:p>
        </p:txBody>
      </p:sp>
      <p:pic>
        <p:nvPicPr>
          <p:cNvPr id="49" name="Picture 48">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12"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53336"/>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www.Anubhavtrainings.com</a:t>
            </a:r>
          </a:p>
        </p:txBody>
      </p:sp>
    </p:spTree>
    <p:extLst>
      <p:ext uri="{BB962C8B-B14F-4D97-AF65-F5344CB8AC3E}">
        <p14:creationId xmlns:p14="http://schemas.microsoft.com/office/powerpoint/2010/main" val="281015923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xmlns="" id="{EAF14BF4-9A45-8B4E-AA65-A815CC72E5A3}"/>
              </a:ext>
            </a:extLst>
          </p:cNvPr>
          <p:cNvSpPr/>
          <p:nvPr/>
        </p:nvSpPr>
        <p:spPr>
          <a:xfrm flipH="1">
            <a:off x="3029488" y="2339447"/>
            <a:ext cx="9159332" cy="4517660"/>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dirty="0">
              <a:solidFill>
                <a:srgbClr val="FFFFFF"/>
              </a:solidFill>
              <a:latin typeface="Arial" panose="020B0604020202020204"/>
            </a:endParaRPr>
          </a:p>
        </p:txBody>
      </p:sp>
      <p:sp>
        <p:nvSpPr>
          <p:cNvPr id="2" name="Picture Placeholder 1">
            <a:extLst>
              <a:ext uri="{FF2B5EF4-FFF2-40B4-BE49-F238E27FC236}">
                <a16:creationId xmlns:a16="http://schemas.microsoft.com/office/drawing/2014/main" xmlns="" id="{5901FB9E-D5D8-0E42-9064-309ADD0ECF57}"/>
              </a:ext>
            </a:extLst>
          </p:cNvPr>
          <p:cNvSpPr>
            <a:spLocks noGrp="1"/>
          </p:cNvSpPr>
          <p:nvPr>
            <p:ph type="pic" sz="quarter" idx="14"/>
          </p:nvPr>
        </p:nvSpPr>
        <p:spPr>
          <a:xfrm>
            <a:off x="-1" y="892"/>
            <a:ext cx="12188825" cy="4876667"/>
          </a:xfrm>
        </p:spPr>
      </p:sp>
      <p:pic>
        <p:nvPicPr>
          <p:cNvPr id="4" name="Picture 3">
            <a:extLst>
              <a:ext uri="{FF2B5EF4-FFF2-40B4-BE49-F238E27FC236}">
                <a16:creationId xmlns:a16="http://schemas.microsoft.com/office/drawing/2014/main" xmlns=""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6" y="892"/>
            <a:ext cx="12185652" cy="4876667"/>
          </a:xfrm>
          <a:prstGeom prst="rect">
            <a:avLst/>
          </a:prstGeom>
        </p:spPr>
      </p:pic>
      <p:sp>
        <p:nvSpPr>
          <p:cNvPr id="20" name="Rectangle 19">
            <a:extLst>
              <a:ext uri="{FF2B5EF4-FFF2-40B4-BE49-F238E27FC236}">
                <a16:creationId xmlns:a16="http://schemas.microsoft.com/office/drawing/2014/main" xmlns="" id="{7D8E97E7-E23C-4E4A-A0AF-1C43E32D5148}"/>
              </a:ext>
            </a:extLst>
          </p:cNvPr>
          <p:cNvSpPr/>
          <p:nvPr/>
        </p:nvSpPr>
        <p:spPr>
          <a:xfrm>
            <a:off x="3175" y="-9395"/>
            <a:ext cx="12184064" cy="4886954"/>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defRPr/>
            </a:pPr>
            <a:endParaRPr lang="en-US" sz="1799" dirty="0">
              <a:solidFill>
                <a:srgbClr val="FFFFFF"/>
              </a:solidFill>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xmlns="" id="{F6FFC3F4-1A5C-6446-9CE3-98CE002CFF5F}"/>
              </a:ext>
            </a:extLst>
          </p:cNvPr>
          <p:cNvSpPr/>
          <p:nvPr/>
        </p:nvSpPr>
        <p:spPr>
          <a:xfrm>
            <a:off x="350568" y="5992010"/>
            <a:ext cx="3635177" cy="646163"/>
          </a:xfrm>
          <a:prstGeom prst="rect">
            <a:avLst/>
          </a:prstGeom>
        </p:spPr>
        <p:txBody>
          <a:bodyPr wrap="square">
            <a:spAutoFit/>
          </a:bodyPr>
          <a:lstStyle/>
          <a:p>
            <a:pPr defTabSz="913943">
              <a:defRPr/>
            </a:pPr>
            <a:r>
              <a:rPr lang="en-US" sz="1799" b="1" dirty="0">
                <a:solidFill>
                  <a:srgbClr val="44546A"/>
                </a:solidFill>
                <a:latin typeface="Arial" panose="020B0604020202020204" pitchFamily="34" charset="0"/>
                <a:cs typeface="Arial" panose="020B0604020202020204" pitchFamily="34" charset="0"/>
              </a:rPr>
              <a:t>Contact us today!</a:t>
            </a:r>
          </a:p>
          <a:p>
            <a:pPr defTabSz="913943">
              <a:defRPr/>
            </a:pPr>
            <a:r>
              <a:rPr lang="en-US" sz="1799" dirty="0">
                <a:solidFill>
                  <a:srgbClr val="44546A"/>
                </a:solidFill>
                <a:latin typeface="Arial" panose="020B0604020202020204"/>
              </a:rPr>
              <a:t>https://anubhavtrainings.com/</a:t>
            </a:r>
          </a:p>
        </p:txBody>
      </p:sp>
      <p:sp>
        <p:nvSpPr>
          <p:cNvPr id="6" name="Rectangle 5">
            <a:extLst>
              <a:ext uri="{FF2B5EF4-FFF2-40B4-BE49-F238E27FC236}">
                <a16:creationId xmlns:a16="http://schemas.microsoft.com/office/drawing/2014/main" xmlns="" id="{7A91E6F4-0EB3-3446-B962-79A0A253F3F7}"/>
              </a:ext>
            </a:extLst>
          </p:cNvPr>
          <p:cNvSpPr/>
          <p:nvPr/>
        </p:nvSpPr>
        <p:spPr>
          <a:xfrm>
            <a:off x="8178219" y="2926031"/>
            <a:ext cx="3229442" cy="276927"/>
          </a:xfrm>
          <a:prstGeom prst="rect">
            <a:avLst/>
          </a:prstGeom>
        </p:spPr>
        <p:txBody>
          <a:bodyPr wrap="square">
            <a:spAutoFit/>
          </a:bodyPr>
          <a:lstStyle/>
          <a:p>
            <a:pPr algn="ctr" defTabSz="914126">
              <a:defRPr/>
            </a:pPr>
            <a:r>
              <a:rPr lang="en-IN" sz="1200" spc="50" dirty="0">
                <a:solidFill>
                  <a:srgbClr val="FFFFFF">
                    <a:lumMod val="95000"/>
                  </a:srgbClr>
                </a:solidFill>
                <a:latin typeface="Arial" panose="020B0604020202020204" pitchFamily="34" charset="0"/>
                <a:cs typeface="Arial" panose="020B0604020202020204" pitchFamily="34" charset="0"/>
              </a:rPr>
              <a:t>We build the workforce of the future.</a:t>
            </a:r>
            <a:endParaRPr lang="en-US" sz="1200" spc="50" dirty="0">
              <a:solidFill>
                <a:srgbClr val="FFFFFF">
                  <a:lumMod val="95000"/>
                </a:srgbClr>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xmlns="" id="{89EED0AA-D6A0-854A-9888-8400B6D1FE48}"/>
              </a:ext>
            </a:extLst>
          </p:cNvPr>
          <p:cNvSpPr/>
          <p:nvPr/>
        </p:nvSpPr>
        <p:spPr>
          <a:xfrm>
            <a:off x="1221676"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 </a:t>
            </a:r>
          </a:p>
          <a:p>
            <a:pPr algn="ctr" defTabSz="914126">
              <a:defRPr/>
            </a:pPr>
            <a:r>
              <a:rPr lang="en-US" sz="1200" dirty="0">
                <a:solidFill>
                  <a:srgbClr val="FFFFFF"/>
                </a:solidFill>
                <a:latin typeface="Arial" panose="020B0604020202020204"/>
              </a:rPr>
              <a:t>Corporate Clients</a:t>
            </a:r>
          </a:p>
        </p:txBody>
      </p:sp>
      <p:sp>
        <p:nvSpPr>
          <p:cNvPr id="49" name="Rectangle 48">
            <a:extLst>
              <a:ext uri="{FF2B5EF4-FFF2-40B4-BE49-F238E27FC236}">
                <a16:creationId xmlns:a16="http://schemas.microsoft.com/office/drawing/2014/main" xmlns="" id="{DFBD6F02-53D0-BF4D-BF2A-4BD3E0AC1D30}"/>
              </a:ext>
            </a:extLst>
          </p:cNvPr>
          <p:cNvSpPr/>
          <p:nvPr/>
        </p:nvSpPr>
        <p:spPr>
          <a:xfrm>
            <a:off x="2825143"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30,000+</a:t>
            </a:r>
          </a:p>
          <a:p>
            <a:pPr algn="ctr" defTabSz="914126">
              <a:defRPr/>
            </a:pPr>
            <a:r>
              <a:rPr lang="en-US" sz="1200" dirty="0">
                <a:solidFill>
                  <a:srgbClr val="FFFFFF"/>
                </a:solidFill>
                <a:latin typeface="Arial" panose="020B0604020202020204"/>
              </a:rPr>
              <a:t>Learners Trained</a:t>
            </a:r>
          </a:p>
        </p:txBody>
      </p:sp>
      <p:sp>
        <p:nvSpPr>
          <p:cNvPr id="75" name="Rectangle 74">
            <a:extLst>
              <a:ext uri="{FF2B5EF4-FFF2-40B4-BE49-F238E27FC236}">
                <a16:creationId xmlns:a16="http://schemas.microsoft.com/office/drawing/2014/main" xmlns="" id="{B3EFFD71-D9A6-F843-8D97-4553654A0BAE}"/>
              </a:ext>
            </a:extLst>
          </p:cNvPr>
          <p:cNvSpPr/>
          <p:nvPr/>
        </p:nvSpPr>
        <p:spPr>
          <a:xfrm>
            <a:off x="4495429" y="3111497"/>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25000+ </a:t>
            </a:r>
          </a:p>
          <a:p>
            <a:pPr algn="ctr" defTabSz="914126">
              <a:defRPr/>
            </a:pPr>
            <a:r>
              <a:rPr lang="en-US" sz="1200" dirty="0">
                <a:solidFill>
                  <a:srgbClr val="FFFFFF"/>
                </a:solidFill>
                <a:latin typeface="Arial" panose="020B0604020202020204"/>
              </a:rPr>
              <a:t>Learners Placed</a:t>
            </a:r>
          </a:p>
        </p:txBody>
      </p:sp>
      <p:pic>
        <p:nvPicPr>
          <p:cNvPr id="9" name="Picture 8">
            <a:extLst>
              <a:ext uri="{FF2B5EF4-FFF2-40B4-BE49-F238E27FC236}">
                <a16:creationId xmlns:a16="http://schemas.microsoft.com/office/drawing/2014/main" xmlns=""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127" y="2279841"/>
            <a:ext cx="640059" cy="640059"/>
          </a:xfrm>
          <a:prstGeom prst="rect">
            <a:avLst/>
          </a:prstGeom>
        </p:spPr>
      </p:pic>
      <p:pic>
        <p:nvPicPr>
          <p:cNvPr id="11" name="Picture 10">
            <a:extLst>
              <a:ext uri="{FF2B5EF4-FFF2-40B4-BE49-F238E27FC236}">
                <a16:creationId xmlns:a16="http://schemas.microsoft.com/office/drawing/2014/main" xmlns=""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5530" y="2272765"/>
            <a:ext cx="671928" cy="671928"/>
          </a:xfrm>
          <a:prstGeom prst="rect">
            <a:avLst/>
          </a:prstGeom>
        </p:spPr>
      </p:pic>
      <p:sp>
        <p:nvSpPr>
          <p:cNvPr id="48" name="Rectangle 47"/>
          <p:cNvSpPr/>
          <p:nvPr/>
        </p:nvSpPr>
        <p:spPr>
          <a:xfrm>
            <a:off x="632520" y="692232"/>
            <a:ext cx="6570959" cy="1015399"/>
          </a:xfrm>
          <a:prstGeom prst="rect">
            <a:avLst/>
          </a:prstGeom>
        </p:spPr>
        <p:txBody>
          <a:bodyPr wrap="square">
            <a:spAutoFit/>
          </a:bodyPr>
          <a:lstStyle/>
          <a:p>
            <a:pPr algn="ctr" defTabSz="914126">
              <a:defRPr/>
            </a:pPr>
            <a:r>
              <a:rPr lang="en-US" sz="1999" b="1" dirty="0">
                <a:solidFill>
                  <a:srgbClr val="FFFFFF"/>
                </a:solidFill>
                <a:latin typeface="Arial" panose="020B0604020202020204" pitchFamily="34" charset="0"/>
                <a:cs typeface="Arial" panose="020B0604020202020204" pitchFamily="34" charset="0"/>
              </a:rPr>
              <a:t>We’re committed to empower you to be</a:t>
            </a:r>
          </a:p>
          <a:p>
            <a:pPr algn="ctr" defTabSz="914126">
              <a:defRPr/>
            </a:pPr>
            <a:r>
              <a:rPr lang="en-US" sz="1999" b="1" dirty="0">
                <a:solidFill>
                  <a:srgbClr val="FFFFFF"/>
                </a:solidFill>
                <a:latin typeface="Arial" panose="020B0604020202020204" pitchFamily="34" charset="0"/>
                <a:cs typeface="Arial" panose="020B0604020202020204" pitchFamily="34" charset="0"/>
              </a:rPr>
              <a:t>Most Desirable Resource</a:t>
            </a:r>
          </a:p>
          <a:p>
            <a:pPr algn="ctr" defTabSz="914126">
              <a:defRPr/>
            </a:pPr>
            <a:r>
              <a:rPr lang="en-US" sz="1999" b="1" dirty="0">
                <a:solidFill>
                  <a:srgbClr val="FFFFFF"/>
                </a:solidFill>
                <a:latin typeface="Arial" panose="020B0604020202020204" pitchFamily="34" charset="0"/>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xmlns="" id="{29B88429-5E3E-E649-B2EC-6D73DF20380B}"/>
              </a:ext>
            </a:extLst>
          </p:cNvPr>
          <p:cNvSpPr/>
          <p:nvPr/>
        </p:nvSpPr>
        <p:spPr>
          <a:xfrm>
            <a:off x="350569" y="4998498"/>
            <a:ext cx="3900557" cy="892320"/>
          </a:xfrm>
          <a:prstGeom prst="rect">
            <a:avLst/>
          </a:prstGeom>
        </p:spPr>
        <p:txBody>
          <a:bodyPr wrap="square">
            <a:spAutoFit/>
          </a:bodyPr>
          <a:lstStyle/>
          <a:p>
            <a:pPr defTabSz="914126">
              <a:defRPr/>
            </a:pPr>
            <a:r>
              <a:rPr lang="en-US" sz="1999" b="1" spc="100" dirty="0">
                <a:solidFill>
                  <a:srgbClr val="F97700"/>
                </a:solidFill>
                <a:latin typeface="Arial" panose="020B0604020202020204"/>
              </a:rPr>
              <a:t>FREE WEBINARS </a:t>
            </a:r>
          </a:p>
          <a:p>
            <a:pPr defTabSz="914126">
              <a:defRPr/>
            </a:pPr>
            <a:r>
              <a:rPr lang="en-US" sz="1600" i="1" dirty="0">
                <a:solidFill>
                  <a:srgbClr val="F97700"/>
                </a:solidFill>
                <a:latin typeface="Arial" panose="020B0604020202020204"/>
              </a:rPr>
              <a:t>Sign up for free webinars with industry experts every fortnight!</a:t>
            </a:r>
          </a:p>
        </p:txBody>
      </p:sp>
      <p:pic>
        <p:nvPicPr>
          <p:cNvPr id="56" name="Picture 55">
            <a:extLst>
              <a:ext uri="{FF2B5EF4-FFF2-40B4-BE49-F238E27FC236}">
                <a16:creationId xmlns:a16="http://schemas.microsoft.com/office/drawing/2014/main" xmlns=""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1451" y="2194693"/>
            <a:ext cx="851865" cy="851865"/>
          </a:xfrm>
          <a:prstGeom prst="rect">
            <a:avLst/>
          </a:prstGeom>
        </p:spPr>
      </p:pic>
      <p:grpSp>
        <p:nvGrpSpPr>
          <p:cNvPr id="8" name="Group 13">
            <a:extLst>
              <a:ext uri="{FF2B5EF4-FFF2-40B4-BE49-F238E27FC236}">
                <a16:creationId xmlns:a16="http://schemas.microsoft.com/office/drawing/2014/main" xmlns="" id="{C4CE162D-F9BF-9140-A233-D39001B36CFD}"/>
              </a:ext>
            </a:extLst>
          </p:cNvPr>
          <p:cNvGrpSpPr/>
          <p:nvPr/>
        </p:nvGrpSpPr>
        <p:grpSpPr>
          <a:xfrm>
            <a:off x="6517598" y="3369121"/>
            <a:ext cx="5611184" cy="3380860"/>
            <a:chOff x="4482563" y="4980191"/>
            <a:chExt cx="3128574" cy="1841396"/>
          </a:xfrm>
        </p:grpSpPr>
        <p:pic>
          <p:nvPicPr>
            <p:cNvPr id="19" name="Picture 18">
              <a:extLst>
                <a:ext uri="{FF2B5EF4-FFF2-40B4-BE49-F238E27FC236}">
                  <a16:creationId xmlns:a16="http://schemas.microsoft.com/office/drawing/2014/main" xmlns=""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xmlns=""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xmlns="" id="{34C82462-A6A9-9F40-B874-C2786492A285}"/>
              </a:ext>
            </a:extLst>
          </p:cNvPr>
          <p:cNvSpPr/>
          <p:nvPr/>
        </p:nvSpPr>
        <p:spPr>
          <a:xfrm>
            <a:off x="4492569" y="5574754"/>
            <a:ext cx="2196235" cy="5473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dirty="0">
              <a:solidFill>
                <a:srgbClr val="FFFFFF"/>
              </a:solidFill>
              <a:latin typeface="Arial" panose="020B0604020202020204"/>
            </a:endParaRPr>
          </a:p>
        </p:txBody>
      </p:sp>
      <p:sp>
        <p:nvSpPr>
          <p:cNvPr id="23" name="Rectangle 22">
            <a:hlinkClick r:id="rId9"/>
            <a:extLst>
              <a:ext uri="{FF2B5EF4-FFF2-40B4-BE49-F238E27FC236}">
                <a16:creationId xmlns:a16="http://schemas.microsoft.com/office/drawing/2014/main" xmlns="" id="{B7D41E04-1B35-BD4F-8B37-C6CC88C6B995}"/>
              </a:ext>
            </a:extLst>
          </p:cNvPr>
          <p:cNvSpPr/>
          <p:nvPr/>
        </p:nvSpPr>
        <p:spPr>
          <a:xfrm>
            <a:off x="4399734" y="5490332"/>
            <a:ext cx="2196235" cy="54735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dirty="0">
              <a:solidFill>
                <a:srgbClr val="FFFFFF"/>
              </a:solidFill>
              <a:latin typeface="Arial" panose="020B0604020202020204"/>
            </a:endParaRPr>
          </a:p>
        </p:txBody>
      </p:sp>
      <p:sp>
        <p:nvSpPr>
          <p:cNvPr id="5" name="Rectangle 4">
            <a:extLst>
              <a:ext uri="{FF2B5EF4-FFF2-40B4-BE49-F238E27FC236}">
                <a16:creationId xmlns:a16="http://schemas.microsoft.com/office/drawing/2014/main" xmlns="" id="{6AA9D7C5-0368-6645-B73F-D51BF9C01567}"/>
              </a:ext>
            </a:extLst>
          </p:cNvPr>
          <p:cNvSpPr/>
          <p:nvPr/>
        </p:nvSpPr>
        <p:spPr>
          <a:xfrm>
            <a:off x="4802969" y="5590298"/>
            <a:ext cx="1466686" cy="369236"/>
          </a:xfrm>
          <a:prstGeom prst="rect">
            <a:avLst/>
          </a:prstGeom>
        </p:spPr>
        <p:txBody>
          <a:bodyPr wrap="none">
            <a:spAutoFit/>
          </a:bodyPr>
          <a:lstStyle/>
          <a:p>
            <a:pPr defTabSz="914126">
              <a:defRPr/>
            </a:pPr>
            <a:r>
              <a:rPr lang="en-US" sz="1799" b="1" dirty="0">
                <a:solidFill>
                  <a:srgbClr val="44546A"/>
                </a:solidFill>
                <a:latin typeface="Arial" panose="020B0604020202020204"/>
              </a:rPr>
              <a:t>Enroll Now!</a:t>
            </a:r>
            <a:endParaRPr lang="en-US" sz="1799" b="1" dirty="0">
              <a:solidFill>
                <a:srgbClr val="000000"/>
              </a:solidFill>
              <a:latin typeface="Arial" panose="020B0604020202020204"/>
            </a:endParaRPr>
          </a:p>
        </p:txBody>
      </p:sp>
      <p:pic>
        <p:nvPicPr>
          <p:cNvPr id="24" name="Picture 23">
            <a:extLst>
              <a:ext uri="{FF2B5EF4-FFF2-40B4-BE49-F238E27FC236}">
                <a16:creationId xmlns:a16="http://schemas.microsoft.com/office/drawing/2014/main" xmlns=""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49663" y="501962"/>
            <a:ext cx="1956171" cy="1932120"/>
          </a:xfrm>
          <a:prstGeom prst="rect">
            <a:avLst/>
          </a:prstGeom>
        </p:spPr>
      </p:pic>
    </p:spTree>
    <p:extLst>
      <p:ext uri="{BB962C8B-B14F-4D97-AF65-F5344CB8AC3E}">
        <p14:creationId xmlns:p14="http://schemas.microsoft.com/office/powerpoint/2010/main" val="833856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3C8A4613-6F8A-40A2-B2DE-12F49D2C9098}"/>
              </a:ext>
            </a:extLst>
          </p:cNvPr>
          <p:cNvSpPr txBox="1"/>
          <p:nvPr/>
        </p:nvSpPr>
        <p:spPr>
          <a:xfrm>
            <a:off x="92340" y="181155"/>
            <a:ext cx="11459341" cy="646163"/>
          </a:xfrm>
          <a:prstGeom prst="rect">
            <a:avLst/>
          </a:prstGeom>
          <a:noFill/>
        </p:spPr>
        <p:txBody>
          <a:bodyPr wrap="square">
            <a:spAutoFit/>
          </a:bodyPr>
          <a:lstStyle/>
          <a:p>
            <a:r>
              <a:rPr lang="en-US" sz="3599"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xmlns=""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255" y="827318"/>
            <a:ext cx="5725701" cy="3451853"/>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xmlns=""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869" y="1062177"/>
            <a:ext cx="5954710" cy="3336691"/>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xmlns=""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8254" y="3132786"/>
            <a:ext cx="5725702" cy="3538730"/>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xmlns="" id="{82B165D0-C409-4669-9E36-D2FB63835D83}"/>
              </a:ext>
            </a:extLst>
          </p:cNvPr>
          <p:cNvPicPr>
            <a:picLocks noChangeAspect="1"/>
          </p:cNvPicPr>
          <p:nvPr/>
        </p:nvPicPr>
        <p:blipFill>
          <a:blip r:embed="rId9"/>
          <a:stretch>
            <a:fillRect/>
          </a:stretch>
        </p:blipFill>
        <p:spPr>
          <a:xfrm>
            <a:off x="192208" y="3340155"/>
            <a:ext cx="5997371" cy="3303870"/>
          </a:xfrm>
          <a:prstGeom prst="rect">
            <a:avLst/>
          </a:prstGeom>
          <a:scene3d>
            <a:camera prst="perspectiveLeft"/>
            <a:lightRig rig="threePt" dir="t"/>
          </a:scene3d>
        </p:spPr>
      </p:pic>
    </p:spTree>
    <p:extLst>
      <p:ext uri="{BB962C8B-B14F-4D97-AF65-F5344CB8AC3E}">
        <p14:creationId xmlns:p14="http://schemas.microsoft.com/office/powerpoint/2010/main" val="70944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odern conference room | Pyroni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6" y="-26484"/>
            <a:ext cx="12185652" cy="688359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2821" y="-26484"/>
            <a:ext cx="12185651" cy="6883591"/>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pic>
        <p:nvPicPr>
          <p:cNvPr id="14" name="Picture 13">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79303" y="57696"/>
            <a:ext cx="716512" cy="707703"/>
          </a:xfrm>
          <a:prstGeom prst="rect">
            <a:avLst/>
          </a:prstGeom>
        </p:spPr>
      </p:pic>
      <p:sp>
        <p:nvSpPr>
          <p:cNvPr id="16" name="Title 2"/>
          <p:cNvSpPr txBox="1">
            <a:spLocks/>
          </p:cNvSpPr>
          <p:nvPr/>
        </p:nvSpPr>
        <p:spPr>
          <a:xfrm>
            <a:off x="610871" y="275462"/>
            <a:ext cx="10967086" cy="710896"/>
          </a:xfrm>
          <a:prstGeom prst="rect">
            <a:avLst/>
          </a:prstGeom>
        </p:spPr>
        <p:txBody>
          <a:bodyPr vert="horz" lIns="121867" tIns="60933" rIns="121867" bIns="60933" rtlCol="0" anchor="t">
            <a:normAutofit fontScale="92500" lnSpcReduction="10000"/>
          </a:bodyPr>
          <a:lstStyle>
            <a:lvl1pPr algn="l" defTabSz="1218987" rtl="0" eaLnBrk="1" latinLnBrk="0" hangingPunct="1">
              <a:spcBef>
                <a:spcPct val="0"/>
              </a:spcBef>
              <a:buNone/>
              <a:defRPr sz="4400" kern="1200">
                <a:solidFill>
                  <a:schemeClr val="tx1"/>
                </a:solidFill>
                <a:latin typeface="+mj-lt"/>
                <a:ea typeface="+mj-ea"/>
                <a:cs typeface="+mj-cs"/>
              </a:defRPr>
            </a:lvl1pPr>
          </a:lstStyle>
          <a:p>
            <a:r>
              <a:rPr lang="en-IN" sz="4399" dirty="0">
                <a:solidFill>
                  <a:schemeClr val="bg1"/>
                </a:solidFill>
                <a:latin typeface="Cooper Black" panose="0208090404030B020404" pitchFamily="18" charset="0"/>
              </a:rPr>
              <a:t>Agenda – Day 35</a:t>
            </a:r>
            <a:endParaRPr lang="en-IN" sz="4399" dirty="0">
              <a:solidFill>
                <a:schemeClr val="tx2">
                  <a:lumMod val="60000"/>
                  <a:lumOff val="40000"/>
                </a:schemeClr>
              </a:solidFill>
              <a:latin typeface="Cooper Black" panose="0208090404030B020404" pitchFamily="18" charset="0"/>
            </a:endParaRPr>
          </a:p>
        </p:txBody>
      </p:sp>
      <p:sp>
        <p:nvSpPr>
          <p:cNvPr id="17" name="TextBox 16">
            <a:extLst>
              <a:ext uri="{FF2B5EF4-FFF2-40B4-BE49-F238E27FC236}">
                <a16:creationId xmlns:a16="http://schemas.microsoft.com/office/drawing/2014/main" xmlns="" id="{1E8BD2BC-59B0-4D30-97AE-9B4A2D8F7B41}"/>
              </a:ext>
            </a:extLst>
          </p:cNvPr>
          <p:cNvSpPr txBox="1"/>
          <p:nvPr/>
        </p:nvSpPr>
        <p:spPr>
          <a:xfrm>
            <a:off x="737190" y="986358"/>
            <a:ext cx="7962085" cy="1322926"/>
          </a:xfrm>
          <a:prstGeom prst="rect">
            <a:avLst/>
          </a:prstGeom>
          <a:noFill/>
        </p:spPr>
        <p:txBody>
          <a:bodyPr wrap="square" rtlCol="0">
            <a:spAutoFit/>
          </a:bodyPr>
          <a:lstStyle/>
          <a:p>
            <a:pPr marL="133234" indent="-285664">
              <a:buFont typeface="Arial" panose="020B0604020202020204" pitchFamily="34" charset="0"/>
              <a:buChar char="•"/>
            </a:pPr>
            <a:r>
              <a:rPr lang="en-US" sz="1999" dirty="0" smtClean="0">
                <a:solidFill>
                  <a:schemeClr val="bg1"/>
                </a:solidFill>
              </a:rPr>
              <a:t>What </a:t>
            </a:r>
            <a:r>
              <a:rPr lang="en-US" sz="1999" dirty="0">
                <a:solidFill>
                  <a:schemeClr val="bg1"/>
                </a:solidFill>
              </a:rPr>
              <a:t>is ABAP Git</a:t>
            </a:r>
          </a:p>
          <a:p>
            <a:pPr marL="133234" indent="-285664">
              <a:buFont typeface="Arial" panose="020B0604020202020204" pitchFamily="34" charset="0"/>
              <a:buChar char="•"/>
            </a:pPr>
            <a:r>
              <a:rPr lang="en-US" sz="1999" dirty="0">
                <a:solidFill>
                  <a:schemeClr val="bg1"/>
                </a:solidFill>
              </a:rPr>
              <a:t>Why we use ABAP Git</a:t>
            </a:r>
          </a:p>
          <a:p>
            <a:pPr marL="133234" indent="-285664">
              <a:buFont typeface="Arial" panose="020B0604020202020204" pitchFamily="34" charset="0"/>
              <a:buChar char="•"/>
            </a:pPr>
            <a:r>
              <a:rPr lang="en-US" sz="1999" dirty="0">
                <a:solidFill>
                  <a:schemeClr val="bg1"/>
                </a:solidFill>
              </a:rPr>
              <a:t>ABAP Git Integration</a:t>
            </a:r>
          </a:p>
          <a:p>
            <a:pPr marL="133234" indent="-285664">
              <a:buFont typeface="Arial" panose="020B0604020202020204" pitchFamily="34" charset="0"/>
              <a:buChar char="•"/>
            </a:pPr>
            <a:r>
              <a:rPr lang="en-US" sz="1999" dirty="0">
                <a:solidFill>
                  <a:schemeClr val="bg1"/>
                </a:solidFill>
              </a:rPr>
              <a:t>Understand How to Use ABAP Git</a:t>
            </a:r>
            <a:endParaRPr lang="en-IN" sz="1999" dirty="0">
              <a:solidFill>
                <a:schemeClr val="bg1"/>
              </a:solidFill>
            </a:endParaRPr>
          </a:p>
        </p:txBody>
      </p:sp>
      <p:sp>
        <p:nvSpPr>
          <p:cNvPr id="8"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53336"/>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i="0" u="none" strike="noStrike" kern="1200" cap="none" spc="0" normalizeH="0" baseline="0" noProof="0" dirty="0">
                <a:ln>
                  <a:noFill/>
                </a:ln>
                <a:solidFill>
                  <a:schemeClr val="bg1"/>
                </a:solidFill>
                <a:effectLst/>
                <a:uLnTx/>
                <a:uFillTx/>
                <a:latin typeface="Calibri" panose="020F0502020204030204"/>
              </a:rPr>
              <a:t>www.Anubhavtrainings.com</a:t>
            </a:r>
          </a:p>
        </p:txBody>
      </p:sp>
    </p:spTree>
    <p:extLst>
      <p:ext uri="{BB962C8B-B14F-4D97-AF65-F5344CB8AC3E}">
        <p14:creationId xmlns:p14="http://schemas.microsoft.com/office/powerpoint/2010/main" val="56675622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blogs.sap.com/wp-content/uploads/2019/11/gCTS_Ide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0076" y="4448565"/>
            <a:ext cx="5324321" cy="2318307"/>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0"/>
          <p:cNvSpPr>
            <a:spLocks noGrp="1"/>
          </p:cNvSpPr>
          <p:nvPr>
            <p:ph type="title"/>
          </p:nvPr>
        </p:nvSpPr>
        <p:spPr/>
        <p:txBody>
          <a:bodyPr>
            <a:noAutofit/>
          </a:bodyPr>
          <a:lstStyle/>
          <a:p>
            <a:r>
              <a:rPr lang="en-US" dirty="0" smtClean="0">
                <a:latin typeface="Cooper Black" panose="0208090404030B020404" pitchFamily="18" charset="0"/>
              </a:rPr>
              <a:t>What is ABAP Git ?</a:t>
            </a:r>
            <a:endParaRPr lang="en-US" dirty="0">
              <a:latin typeface="Cooper Black" panose="0208090404030B020404" pitchFamily="18" charset="0"/>
            </a:endParaRP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7"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53336"/>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sp>
        <p:nvSpPr>
          <p:cNvPr id="2" name="Rectangle 1"/>
          <p:cNvSpPr/>
          <p:nvPr/>
        </p:nvSpPr>
        <p:spPr>
          <a:xfrm>
            <a:off x="609440" y="985720"/>
            <a:ext cx="10771237" cy="3416320"/>
          </a:xfrm>
          <a:prstGeom prst="rect">
            <a:avLst/>
          </a:prstGeom>
        </p:spPr>
        <p:txBody>
          <a:bodyPr wrap="square">
            <a:spAutoFit/>
          </a:bodyPr>
          <a:lstStyle/>
          <a:p>
            <a:pPr algn="just"/>
            <a:r>
              <a:rPr lang="en-US" sz="1800" dirty="0" smtClean="0">
                <a:solidFill>
                  <a:srgbClr val="000000"/>
                </a:solidFill>
              </a:rPr>
              <a:t>abapGit </a:t>
            </a:r>
            <a:r>
              <a:rPr lang="en-US" sz="1800" dirty="0">
                <a:solidFill>
                  <a:srgbClr val="000000"/>
                </a:solidFill>
              </a:rPr>
              <a:t>is a tool to import and export code between ABAP systems. If a developer has a developer key to the system, the developer can perform these actions already. </a:t>
            </a:r>
            <a:r>
              <a:rPr lang="en-US" sz="1800" dirty="0" smtClean="0">
                <a:solidFill>
                  <a:srgbClr val="000000"/>
                </a:solidFill>
              </a:rPr>
              <a:t>abapGit </a:t>
            </a:r>
            <a:r>
              <a:rPr lang="en-US" sz="1800" dirty="0">
                <a:solidFill>
                  <a:srgbClr val="000000"/>
                </a:solidFill>
              </a:rPr>
              <a:t>enables the developer to do mass export/changes/imports but not more than already possible to do manually</a:t>
            </a:r>
            <a:r>
              <a:rPr lang="en-US" sz="1800" dirty="0" smtClean="0">
                <a:solidFill>
                  <a:srgbClr val="000000"/>
                </a:solidFill>
              </a:rPr>
              <a:t>.</a:t>
            </a:r>
          </a:p>
          <a:p>
            <a:pPr algn="just"/>
            <a:endParaRPr lang="en-US" sz="1800" dirty="0">
              <a:solidFill>
                <a:srgbClr val="000000"/>
              </a:solidFill>
            </a:endParaRPr>
          </a:p>
          <a:p>
            <a:pPr algn="just"/>
            <a:r>
              <a:rPr lang="en-US" sz="1800" dirty="0">
                <a:solidFill>
                  <a:srgbClr val="000000"/>
                </a:solidFill>
              </a:rPr>
              <a:t>Running automated security checks on the </a:t>
            </a:r>
            <a:r>
              <a:rPr lang="en-US" sz="1800" dirty="0" smtClean="0">
                <a:solidFill>
                  <a:srgbClr val="000000"/>
                </a:solidFill>
              </a:rPr>
              <a:t>abapGit </a:t>
            </a:r>
            <a:r>
              <a:rPr lang="en-US" sz="1800" dirty="0">
                <a:solidFill>
                  <a:srgbClr val="000000"/>
                </a:solidFill>
              </a:rPr>
              <a:t>code will by design give a lot of errors, as abapGit will import, overwrite and change ABAP artifacts in the system in ways that might not be intended. Always review all code in remote repositories before importing to the target system, this is possible because abapGit is plain text unlike traditional transport files</a:t>
            </a:r>
            <a:r>
              <a:rPr lang="en-US" sz="1800" dirty="0" smtClean="0">
                <a:solidFill>
                  <a:srgbClr val="000000"/>
                </a:solidFill>
              </a:rPr>
              <a:t>.</a:t>
            </a:r>
          </a:p>
          <a:p>
            <a:pPr algn="just"/>
            <a:endParaRPr lang="en-US" sz="1800" dirty="0">
              <a:solidFill>
                <a:srgbClr val="000000"/>
              </a:solidFill>
            </a:endParaRPr>
          </a:p>
          <a:p>
            <a:pPr algn="just"/>
            <a:r>
              <a:rPr lang="en-US" sz="1800" dirty="0">
                <a:solidFill>
                  <a:srgbClr val="000000"/>
                </a:solidFill>
              </a:rPr>
              <a:t>That being said, abapGit is used by mutiple </a:t>
            </a:r>
            <a:r>
              <a:rPr lang="en-US" sz="1800" dirty="0">
                <a:solidFill>
                  <a:srgbClr val="4078C0"/>
                </a:solidFill>
                <a:hlinkClick r:id="rId4"/>
              </a:rPr>
              <a:t>organizations</a:t>
            </a:r>
            <a:r>
              <a:rPr lang="en-US" sz="1800" dirty="0">
                <a:solidFill>
                  <a:srgbClr val="000000"/>
                </a:solidFill>
              </a:rPr>
              <a:t>, all abapGit changes are reviewed via pull requests. And all 100+ </a:t>
            </a:r>
            <a:r>
              <a:rPr lang="en-US" sz="1800" dirty="0">
                <a:solidFill>
                  <a:srgbClr val="4078C0"/>
                </a:solidFill>
                <a:hlinkClick r:id="rId5"/>
              </a:rPr>
              <a:t>repository watchers</a:t>
            </a:r>
            <a:r>
              <a:rPr lang="en-US" sz="1800" dirty="0">
                <a:solidFill>
                  <a:srgbClr val="000000"/>
                </a:solidFill>
              </a:rPr>
              <a:t> are automatically notified for every change to the code base, so potentially all changes are looked at by more people than tradtional enterprise products.</a:t>
            </a:r>
            <a:endParaRPr lang="en-US" sz="1800" b="0" i="0" dirty="0">
              <a:solidFill>
                <a:srgbClr val="000000"/>
              </a:solidFill>
              <a:effectLst/>
            </a:endParaRPr>
          </a:p>
        </p:txBody>
      </p:sp>
    </p:spTree>
    <p:extLst>
      <p:ext uri="{BB962C8B-B14F-4D97-AF65-F5344CB8AC3E}">
        <p14:creationId xmlns:p14="http://schemas.microsoft.com/office/powerpoint/2010/main" val="101972743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noAutofit/>
          </a:bodyPr>
          <a:lstStyle/>
          <a:p>
            <a:r>
              <a:rPr lang="en-US" dirty="0" smtClean="0">
                <a:latin typeface="Cooper Black" panose="0208090404030B020404" pitchFamily="18" charset="0"/>
              </a:rPr>
              <a:t>ABAP Git</a:t>
            </a:r>
            <a:endParaRPr lang="en-US" dirty="0">
              <a:latin typeface="Cooper Black" panose="0208090404030B020404" pitchFamily="18" charset="0"/>
            </a:endParaRP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7"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53336"/>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sp>
        <p:nvSpPr>
          <p:cNvPr id="2" name="Rectangle 1"/>
          <p:cNvSpPr/>
          <p:nvPr/>
        </p:nvSpPr>
        <p:spPr>
          <a:xfrm>
            <a:off x="609441" y="982526"/>
            <a:ext cx="10771236" cy="646331"/>
          </a:xfrm>
          <a:prstGeom prst="rect">
            <a:avLst/>
          </a:prstGeom>
        </p:spPr>
        <p:txBody>
          <a:bodyPr wrap="square">
            <a:spAutoFit/>
          </a:bodyPr>
          <a:lstStyle/>
          <a:p>
            <a:r>
              <a:rPr lang="en-US" sz="1800" dirty="0">
                <a:solidFill>
                  <a:srgbClr val="000000"/>
                </a:solidFill>
              </a:rPr>
              <a:t>It is a community effort to support the project, recommend </a:t>
            </a:r>
            <a:r>
              <a:rPr lang="en-US" sz="1800" dirty="0">
                <a:solidFill>
                  <a:srgbClr val="4078C0"/>
                </a:solidFill>
                <a:hlinkClick r:id="rId3"/>
              </a:rPr>
              <a:t>watching</a:t>
            </a:r>
            <a:r>
              <a:rPr lang="en-US" sz="1800" dirty="0">
                <a:solidFill>
                  <a:srgbClr val="000000"/>
                </a:solidFill>
              </a:rPr>
              <a:t> the project to get a feeling about issue resolution. Everyone can suggest changes to abapGit via </a:t>
            </a:r>
            <a:r>
              <a:rPr lang="en-US" sz="1800" dirty="0">
                <a:solidFill>
                  <a:srgbClr val="4078C0"/>
                </a:solidFill>
                <a:hlinkClick r:id="rId4"/>
              </a:rPr>
              <a:t>pull requests</a:t>
            </a:r>
            <a:r>
              <a:rPr lang="en-US" sz="1800" dirty="0">
                <a:solidFill>
                  <a:srgbClr val="000000"/>
                </a:solidFill>
              </a:rPr>
              <a:t>.</a:t>
            </a:r>
            <a:endParaRPr lang="en-US" sz="1800" dirty="0"/>
          </a:p>
        </p:txBody>
      </p:sp>
      <p:pic>
        <p:nvPicPr>
          <p:cNvPr id="1026" name="Picture 2" descr="https://docs.abapgit.org/img/abapgit_1_99_0.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82044" y="1693608"/>
            <a:ext cx="6399557" cy="50230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337692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549796" y="188640"/>
            <a:ext cx="10969943" cy="711081"/>
          </a:xfrm>
        </p:spPr>
        <p:txBody>
          <a:bodyPr>
            <a:noAutofit/>
          </a:bodyPr>
          <a:lstStyle/>
          <a:p>
            <a:r>
              <a:rPr lang="en-US" dirty="0" smtClean="0">
                <a:latin typeface="Cooper Black" panose="0208090404030B020404" pitchFamily="18" charset="0"/>
              </a:rPr>
              <a:t>ABAP Git Integration</a:t>
            </a:r>
            <a:endParaRPr lang="en-US" dirty="0">
              <a:latin typeface="Cooper Black" panose="0208090404030B020404" pitchFamily="18" charset="0"/>
            </a:endParaRP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7"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53336"/>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3" name="Picture 2"/>
          <p:cNvPicPr>
            <a:picLocks noChangeAspect="1"/>
          </p:cNvPicPr>
          <p:nvPr/>
        </p:nvPicPr>
        <p:blipFill rotWithShape="1">
          <a:blip r:embed="rId3"/>
          <a:srcRect r="12795"/>
          <a:stretch/>
        </p:blipFill>
        <p:spPr>
          <a:xfrm>
            <a:off x="549796" y="1988840"/>
            <a:ext cx="5484971" cy="2555726"/>
          </a:xfrm>
          <a:prstGeom prst="rect">
            <a:avLst/>
          </a:prstGeom>
        </p:spPr>
      </p:pic>
      <p:sp>
        <p:nvSpPr>
          <p:cNvPr id="4" name="Rectangle 3"/>
          <p:cNvSpPr/>
          <p:nvPr/>
        </p:nvSpPr>
        <p:spPr>
          <a:xfrm>
            <a:off x="549796" y="978765"/>
            <a:ext cx="5700995" cy="646331"/>
          </a:xfrm>
          <a:prstGeom prst="rect">
            <a:avLst/>
          </a:prstGeom>
        </p:spPr>
        <p:txBody>
          <a:bodyPr wrap="square">
            <a:spAutoFit/>
          </a:bodyPr>
          <a:lstStyle/>
          <a:p>
            <a:r>
              <a:rPr lang="en-US" sz="1800" dirty="0" smtClean="0">
                <a:solidFill>
                  <a:srgbClr val="000000"/>
                </a:solidFill>
              </a:rPr>
              <a:t>Step 1. Go to </a:t>
            </a:r>
            <a:r>
              <a:rPr lang="en-US" sz="1800" dirty="0" smtClean="0">
                <a:solidFill>
                  <a:srgbClr val="000000"/>
                </a:solidFill>
                <a:hlinkClick r:id="rId4"/>
              </a:rPr>
              <a:t>https://docs.abapgit.org/ </a:t>
            </a:r>
            <a:r>
              <a:rPr lang="en-US" sz="1800" dirty="0" smtClean="0">
                <a:solidFill>
                  <a:srgbClr val="000000"/>
                </a:solidFill>
              </a:rPr>
              <a:t> in browser and click on Latest Build.</a:t>
            </a:r>
            <a:endParaRPr lang="en-US" sz="1800" dirty="0"/>
          </a:p>
        </p:txBody>
      </p:sp>
      <p:pic>
        <p:nvPicPr>
          <p:cNvPr id="8" name="Picture 7"/>
          <p:cNvPicPr>
            <a:picLocks noChangeAspect="1"/>
          </p:cNvPicPr>
          <p:nvPr/>
        </p:nvPicPr>
        <p:blipFill rotWithShape="1">
          <a:blip r:embed="rId5"/>
          <a:srcRect r="19716"/>
          <a:stretch/>
        </p:blipFill>
        <p:spPr>
          <a:xfrm>
            <a:off x="6479109" y="1355052"/>
            <a:ext cx="5519960" cy="4114286"/>
          </a:xfrm>
          <a:prstGeom prst="rect">
            <a:avLst/>
          </a:prstGeom>
        </p:spPr>
      </p:pic>
      <p:sp>
        <p:nvSpPr>
          <p:cNvPr id="9" name="Rectangle 8"/>
          <p:cNvSpPr/>
          <p:nvPr/>
        </p:nvSpPr>
        <p:spPr>
          <a:xfrm>
            <a:off x="6514097" y="5517232"/>
            <a:ext cx="5700995" cy="369332"/>
          </a:xfrm>
          <a:prstGeom prst="rect">
            <a:avLst/>
          </a:prstGeom>
        </p:spPr>
        <p:txBody>
          <a:bodyPr wrap="square">
            <a:spAutoFit/>
          </a:bodyPr>
          <a:lstStyle/>
          <a:p>
            <a:r>
              <a:rPr lang="en-US" sz="1800" dirty="0" smtClean="0">
                <a:solidFill>
                  <a:srgbClr val="000000"/>
                </a:solidFill>
              </a:rPr>
              <a:t>Step 2. Copy this Code.</a:t>
            </a:r>
            <a:endParaRPr lang="en-US" sz="1800" dirty="0"/>
          </a:p>
        </p:txBody>
      </p:sp>
      <p:sp>
        <p:nvSpPr>
          <p:cNvPr id="5" name="Chevron 4"/>
          <p:cNvSpPr/>
          <p:nvPr/>
        </p:nvSpPr>
        <p:spPr>
          <a:xfrm>
            <a:off x="6082118" y="2924944"/>
            <a:ext cx="444342" cy="504056"/>
          </a:xfrm>
          <a:prstGeom prst="chevr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4793125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latin typeface="Cooper Black" panose="0208090404030B020404" pitchFamily="18" charset="0"/>
              </a:rPr>
              <a:t>ABAP Git Integration</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7"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53336"/>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5" name="Picture 4"/>
          <p:cNvPicPr>
            <a:picLocks noChangeAspect="1"/>
          </p:cNvPicPr>
          <p:nvPr/>
        </p:nvPicPr>
        <p:blipFill>
          <a:blip r:embed="rId3"/>
          <a:stretch>
            <a:fillRect/>
          </a:stretch>
        </p:blipFill>
        <p:spPr>
          <a:xfrm>
            <a:off x="609441" y="1719686"/>
            <a:ext cx="5257835" cy="3571429"/>
          </a:xfrm>
          <a:prstGeom prst="rect">
            <a:avLst/>
          </a:prstGeom>
        </p:spPr>
      </p:pic>
      <p:sp>
        <p:nvSpPr>
          <p:cNvPr id="8" name="Rectangle 7"/>
          <p:cNvSpPr/>
          <p:nvPr/>
        </p:nvSpPr>
        <p:spPr>
          <a:xfrm>
            <a:off x="609441" y="899721"/>
            <a:ext cx="5700995" cy="646331"/>
          </a:xfrm>
          <a:prstGeom prst="rect">
            <a:avLst/>
          </a:prstGeom>
        </p:spPr>
        <p:txBody>
          <a:bodyPr wrap="square">
            <a:spAutoFit/>
          </a:bodyPr>
          <a:lstStyle/>
          <a:p>
            <a:r>
              <a:rPr lang="en-US" sz="1800" dirty="0" smtClean="0">
                <a:solidFill>
                  <a:srgbClr val="000000"/>
                </a:solidFill>
              </a:rPr>
              <a:t>Step 3. Open SAP Gui Go to T-Code SE38 for Building Report, give any name to report and click on create.</a:t>
            </a:r>
            <a:endParaRPr lang="en-US" sz="1800" dirty="0"/>
          </a:p>
        </p:txBody>
      </p:sp>
      <p:pic>
        <p:nvPicPr>
          <p:cNvPr id="3" name="Picture 2"/>
          <p:cNvPicPr>
            <a:picLocks noChangeAspect="1"/>
          </p:cNvPicPr>
          <p:nvPr/>
        </p:nvPicPr>
        <p:blipFill rotWithShape="1">
          <a:blip r:embed="rId4"/>
          <a:srcRect l="1" r="18867"/>
          <a:stretch/>
        </p:blipFill>
        <p:spPr>
          <a:xfrm>
            <a:off x="6437088" y="1719686"/>
            <a:ext cx="5328592" cy="3626806"/>
          </a:xfrm>
          <a:prstGeom prst="rect">
            <a:avLst/>
          </a:prstGeom>
        </p:spPr>
      </p:pic>
      <p:sp>
        <p:nvSpPr>
          <p:cNvPr id="9" name="Rectangle 8"/>
          <p:cNvSpPr/>
          <p:nvPr/>
        </p:nvSpPr>
        <p:spPr>
          <a:xfrm>
            <a:off x="6454453" y="5373216"/>
            <a:ext cx="5311228" cy="369332"/>
          </a:xfrm>
          <a:prstGeom prst="rect">
            <a:avLst/>
          </a:prstGeom>
        </p:spPr>
        <p:txBody>
          <a:bodyPr wrap="square">
            <a:spAutoFit/>
          </a:bodyPr>
          <a:lstStyle/>
          <a:p>
            <a:r>
              <a:rPr lang="en-US" sz="1800" dirty="0" smtClean="0">
                <a:solidFill>
                  <a:srgbClr val="000000"/>
                </a:solidFill>
              </a:rPr>
              <a:t>Step 4. Paste the Copied Copy in this report.</a:t>
            </a:r>
            <a:endParaRPr lang="en-US" sz="1800" dirty="0"/>
          </a:p>
        </p:txBody>
      </p:sp>
      <p:sp>
        <p:nvSpPr>
          <p:cNvPr id="10" name="Chevron 9"/>
          <p:cNvSpPr/>
          <p:nvPr/>
        </p:nvSpPr>
        <p:spPr>
          <a:xfrm>
            <a:off x="5938102" y="3140968"/>
            <a:ext cx="444342" cy="504056"/>
          </a:xfrm>
          <a:prstGeom prst="chevr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4460152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noAutofit/>
          </a:bodyPr>
          <a:lstStyle/>
          <a:p>
            <a:r>
              <a:rPr lang="en-US" dirty="0">
                <a:latin typeface="Cooper Black" panose="0208090404030B020404" pitchFamily="18" charset="0"/>
              </a:rPr>
              <a:t>ABAP Git Integration</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7"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53336"/>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sp>
        <p:nvSpPr>
          <p:cNvPr id="6" name="Rectangle 5"/>
          <p:cNvSpPr/>
          <p:nvPr/>
        </p:nvSpPr>
        <p:spPr>
          <a:xfrm>
            <a:off x="609441" y="1448961"/>
            <a:ext cx="5311228" cy="369332"/>
          </a:xfrm>
          <a:prstGeom prst="rect">
            <a:avLst/>
          </a:prstGeom>
        </p:spPr>
        <p:txBody>
          <a:bodyPr wrap="square">
            <a:spAutoFit/>
          </a:bodyPr>
          <a:lstStyle/>
          <a:p>
            <a:r>
              <a:rPr lang="en-US" sz="1800" dirty="0" smtClean="0">
                <a:solidFill>
                  <a:srgbClr val="000000"/>
                </a:solidFill>
              </a:rPr>
              <a:t>Step 5. After the Execution, abapGit Screen  </a:t>
            </a:r>
            <a:endParaRPr lang="en-US" sz="1800" dirty="0"/>
          </a:p>
        </p:txBody>
      </p:sp>
      <p:pic>
        <p:nvPicPr>
          <p:cNvPr id="3" name="Picture 2"/>
          <p:cNvPicPr>
            <a:picLocks noChangeAspect="1"/>
          </p:cNvPicPr>
          <p:nvPr/>
        </p:nvPicPr>
        <p:blipFill>
          <a:blip r:embed="rId3"/>
          <a:stretch>
            <a:fillRect/>
          </a:stretch>
        </p:blipFill>
        <p:spPr>
          <a:xfrm>
            <a:off x="609441" y="1988840"/>
            <a:ext cx="4764891" cy="2448272"/>
          </a:xfrm>
          <a:prstGeom prst="rect">
            <a:avLst/>
          </a:prstGeom>
        </p:spPr>
      </p:pic>
      <p:pic>
        <p:nvPicPr>
          <p:cNvPr id="4" name="Picture 3"/>
          <p:cNvPicPr>
            <a:picLocks noChangeAspect="1"/>
          </p:cNvPicPr>
          <p:nvPr/>
        </p:nvPicPr>
        <p:blipFill rotWithShape="1">
          <a:blip r:embed="rId4"/>
          <a:srcRect l="10881" r="6603"/>
          <a:stretch/>
        </p:blipFill>
        <p:spPr>
          <a:xfrm>
            <a:off x="5920669" y="1412856"/>
            <a:ext cx="5849821" cy="3375334"/>
          </a:xfrm>
          <a:prstGeom prst="rect">
            <a:avLst/>
          </a:prstGeom>
        </p:spPr>
      </p:pic>
      <p:sp>
        <p:nvSpPr>
          <p:cNvPr id="5" name="Rectangle 4"/>
          <p:cNvSpPr/>
          <p:nvPr/>
        </p:nvSpPr>
        <p:spPr>
          <a:xfrm>
            <a:off x="5962995" y="4879214"/>
            <a:ext cx="5460009" cy="646331"/>
          </a:xfrm>
          <a:prstGeom prst="rect">
            <a:avLst/>
          </a:prstGeom>
        </p:spPr>
        <p:txBody>
          <a:bodyPr wrap="square">
            <a:spAutoFit/>
          </a:bodyPr>
          <a:lstStyle/>
          <a:p>
            <a:r>
              <a:rPr lang="en-US" sz="1800" dirty="0">
                <a:solidFill>
                  <a:srgbClr val="000000"/>
                </a:solidFill>
              </a:rPr>
              <a:t>Step </a:t>
            </a:r>
            <a:r>
              <a:rPr lang="en-US" sz="1800" dirty="0" smtClean="0">
                <a:solidFill>
                  <a:srgbClr val="000000"/>
                </a:solidFill>
              </a:rPr>
              <a:t>6. Go back to Bowser side and click on Installing Online Repo   </a:t>
            </a:r>
            <a:endParaRPr lang="en-US" sz="1800" dirty="0"/>
          </a:p>
        </p:txBody>
      </p:sp>
      <p:sp>
        <p:nvSpPr>
          <p:cNvPr id="10" name="Chevron 9"/>
          <p:cNvSpPr/>
          <p:nvPr/>
        </p:nvSpPr>
        <p:spPr>
          <a:xfrm>
            <a:off x="5434046" y="2924944"/>
            <a:ext cx="444342" cy="504056"/>
          </a:xfrm>
          <a:prstGeom prst="chevr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8454777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noAutofit/>
          </a:bodyPr>
          <a:lstStyle/>
          <a:p>
            <a:r>
              <a:rPr lang="en-US" dirty="0" smtClean="0">
                <a:latin typeface="Cooper Black" panose="0208090404030B020404" pitchFamily="18" charset="0"/>
              </a:rPr>
              <a:t>ABAP Git Integration</a:t>
            </a:r>
            <a:endParaRPr lang="en-US" dirty="0">
              <a:latin typeface="Cooper Black" panose="0208090404030B020404" pitchFamily="18" charset="0"/>
            </a:endParaRP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7" name="Footer Placeholder 45">
            <a:extLst>
              <a:ext uri="{FF2B5EF4-FFF2-40B4-BE49-F238E27FC236}">
                <a16:creationId xmlns:a16="http://schemas.microsoft.com/office/drawing/2014/main" xmlns="" id="{71B002D6-7CE1-4103-94C2-CF6BDFBB148B}"/>
              </a:ext>
            </a:extLst>
          </p:cNvPr>
          <p:cNvSpPr>
            <a:spLocks noGrp="1"/>
          </p:cNvSpPr>
          <p:nvPr>
            <p:ph type="ftr" sz="quarter" idx="11"/>
          </p:nvPr>
        </p:nvSpPr>
        <p:spPr>
          <a:xfrm>
            <a:off x="9406780" y="6453336"/>
            <a:ext cx="2743606"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www.Anubhavtrainings.com</a:t>
            </a:r>
          </a:p>
        </p:txBody>
      </p:sp>
      <p:pic>
        <p:nvPicPr>
          <p:cNvPr id="1026" name="Picture 2" descr="https://docs.abapgit.org/img/clone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441" y="1874274"/>
            <a:ext cx="4896544" cy="46133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docs.abapgit.org/img/installed.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4452" y="2826861"/>
            <a:ext cx="5544616" cy="270314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630052" y="950944"/>
            <a:ext cx="10750625" cy="923330"/>
          </a:xfrm>
          <a:prstGeom prst="rect">
            <a:avLst/>
          </a:prstGeom>
        </p:spPr>
        <p:txBody>
          <a:bodyPr wrap="square">
            <a:spAutoFit/>
          </a:bodyPr>
          <a:lstStyle/>
          <a:p>
            <a:pPr algn="just"/>
            <a:r>
              <a:rPr lang="en-US" sz="1800" dirty="0" smtClean="0">
                <a:solidFill>
                  <a:srgbClr val="000000"/>
                </a:solidFill>
              </a:rPr>
              <a:t>Step 7. Enter </a:t>
            </a:r>
            <a:r>
              <a:rPr lang="en-US" sz="1800" dirty="0">
                <a:solidFill>
                  <a:srgbClr val="000000"/>
                </a:solidFill>
              </a:rPr>
              <a:t>the url for the Github project, eg https://github.com/larshp/Datamatrix along with a package name, eg. $DATAMATRIX. If the package does not exist yet, it will be created automatically when pulling. Alternatively, you can select “Create Package” to create the package manually with your own settings.</a:t>
            </a:r>
            <a:endParaRPr lang="en-US" sz="1800" b="0" i="0" dirty="0">
              <a:solidFill>
                <a:srgbClr val="000000"/>
              </a:solidFill>
              <a:effectLst/>
            </a:endParaRPr>
          </a:p>
        </p:txBody>
      </p:sp>
      <p:sp>
        <p:nvSpPr>
          <p:cNvPr id="3" name="Rectangle 2"/>
          <p:cNvSpPr/>
          <p:nvPr/>
        </p:nvSpPr>
        <p:spPr>
          <a:xfrm>
            <a:off x="6454453" y="5530006"/>
            <a:ext cx="5544616" cy="923330"/>
          </a:xfrm>
          <a:prstGeom prst="rect">
            <a:avLst/>
          </a:prstGeom>
        </p:spPr>
        <p:txBody>
          <a:bodyPr wrap="square">
            <a:spAutoFit/>
          </a:bodyPr>
          <a:lstStyle/>
          <a:p>
            <a:r>
              <a:rPr lang="en-US" sz="1800" dirty="0" smtClean="0">
                <a:solidFill>
                  <a:srgbClr val="000000"/>
                </a:solidFill>
              </a:rPr>
              <a:t>Step 8.Select </a:t>
            </a:r>
            <a:r>
              <a:rPr lang="en-US" sz="1800" dirty="0">
                <a:solidFill>
                  <a:srgbClr val="000000"/>
                </a:solidFill>
              </a:rPr>
              <a:t>“Clone Online Repo”</a:t>
            </a:r>
          </a:p>
          <a:p>
            <a:r>
              <a:rPr lang="en-US" sz="1800" dirty="0">
                <a:solidFill>
                  <a:srgbClr val="000000"/>
                </a:solidFill>
              </a:rPr>
              <a:t>Select “Pull” to copy all objects from the Git repository into the SAP system</a:t>
            </a:r>
            <a:endParaRPr lang="en-US" sz="1800" b="0" i="0" dirty="0">
              <a:solidFill>
                <a:srgbClr val="000000"/>
              </a:solidFill>
              <a:effectLst/>
            </a:endParaRPr>
          </a:p>
        </p:txBody>
      </p:sp>
      <p:sp>
        <p:nvSpPr>
          <p:cNvPr id="9" name="Chevron 8"/>
          <p:cNvSpPr/>
          <p:nvPr/>
        </p:nvSpPr>
        <p:spPr>
          <a:xfrm>
            <a:off x="5722078" y="3933056"/>
            <a:ext cx="444342" cy="504056"/>
          </a:xfrm>
          <a:prstGeom prst="chevr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8817918"/>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C22BC072-3193-7B45-9313-D2D8113896B4}"/>
              </a:ext>
            </a:extLst>
          </p:cNvPr>
          <p:cNvPicPr>
            <a:picLocks noChangeAspect="1"/>
          </p:cNvPicPr>
          <p:nvPr/>
        </p:nvPicPr>
        <p:blipFill rotWithShape="1">
          <a:blip r:embed="rId3"/>
          <a:srcRect t="7822" b="7822"/>
          <a:stretch/>
        </p:blipFill>
        <p:spPr>
          <a:xfrm>
            <a:off x="-1" y="893"/>
            <a:ext cx="12188825" cy="6856214"/>
          </a:xfrm>
          <a:prstGeom prst="rect">
            <a:avLst/>
          </a:prstGeom>
        </p:spPr>
      </p:pic>
      <p:sp>
        <p:nvSpPr>
          <p:cNvPr id="8" name="Rectangle 7">
            <a:extLst>
              <a:ext uri="{FF2B5EF4-FFF2-40B4-BE49-F238E27FC236}">
                <a16:creationId xmlns:a16="http://schemas.microsoft.com/office/drawing/2014/main" xmlns="" id="{E326B370-DC08-4FA5-85F8-AF9E375072F8}"/>
              </a:ext>
            </a:extLst>
          </p:cNvPr>
          <p:cNvSpPr/>
          <p:nvPr/>
        </p:nvSpPr>
        <p:spPr>
          <a:xfrm>
            <a:off x="-5414" y="-16520"/>
            <a:ext cx="12192000" cy="6858000"/>
          </a:xfrm>
          <a:prstGeom prst="rect">
            <a:avLst/>
          </a:prstGeom>
          <a:solidFill>
            <a:schemeClr val="tx1">
              <a:lumMod val="85000"/>
              <a:lumOff val="1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xmlns="" id="{5CD05779-92C9-4167-9FAF-2640F8D564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Rectangle 5">
            <a:extLst>
              <a:ext uri="{FF2B5EF4-FFF2-40B4-BE49-F238E27FC236}">
                <a16:creationId xmlns:a16="http://schemas.microsoft.com/office/drawing/2014/main" xmlns="" id="{FD415253-65BB-C843-B5D8-DB41A0DCD078}"/>
              </a:ext>
            </a:extLst>
          </p:cNvPr>
          <p:cNvSpPr/>
          <p:nvPr/>
        </p:nvSpPr>
        <p:spPr>
          <a:xfrm>
            <a:off x="4116279" y="3140968"/>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a:t>
            </a:r>
            <a:r>
              <a:rPr lang="en-IN" sz="4800" b="1" spc="100" dirty="0">
                <a:solidFill>
                  <a:srgbClr val="FFFFFF"/>
                </a:solidFill>
                <a:latin typeface="Arial" panose="020B0604020202020204" pitchFamily="34" charset="0"/>
                <a:cs typeface="Arial" panose="020B0604020202020204" pitchFamily="34" charset="0"/>
              </a:rPr>
              <a:t>35</a:t>
            </a:r>
            <a:endPar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10" name="Footer Placeholder 45">
            <a:extLst>
              <a:ext uri="{FF2B5EF4-FFF2-40B4-BE49-F238E27FC236}">
                <a16:creationId xmlns:a16="http://schemas.microsoft.com/office/drawing/2014/main" xmlns="" id="{71B002D6-7CE1-4103-94C2-CF6BDFBB148B}"/>
              </a:ext>
            </a:extLst>
          </p:cNvPr>
          <p:cNvSpPr txBox="1">
            <a:spLocks/>
          </p:cNvSpPr>
          <p:nvPr/>
        </p:nvSpPr>
        <p:spPr>
          <a:xfrm>
            <a:off x="9406780" y="6453336"/>
            <a:ext cx="2743606" cy="359545"/>
          </a:xfrm>
          <a:prstGeom prst="rect">
            <a:avLst/>
          </a:prstGeom>
        </p:spPr>
        <p:txBody>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defTabSz="914400">
              <a:defRPr/>
            </a:pPr>
            <a:r>
              <a:rPr lang="en-US" sz="1400" b="1" dirty="0" smtClean="0">
                <a:solidFill>
                  <a:schemeClr val="bg1"/>
                </a:solidFill>
                <a:latin typeface="Calibri" panose="020F0502020204030204"/>
              </a:rPr>
              <a:t>www.Anubhavtrainings.com</a:t>
            </a:r>
            <a:endParaRPr lang="en-US" sz="1400" b="1" dirty="0">
              <a:solidFill>
                <a:schemeClr val="bg1"/>
              </a:solidFill>
              <a:latin typeface="Calibri" panose="020F0502020204030204"/>
            </a:endParaRPr>
          </a:p>
        </p:txBody>
      </p:sp>
    </p:spTree>
    <p:extLst>
      <p:ext uri="{BB962C8B-B14F-4D97-AF65-F5344CB8AC3E}">
        <p14:creationId xmlns:p14="http://schemas.microsoft.com/office/powerpoint/2010/main" val="38944180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9788</TotalTime>
  <Words>455</Words>
  <Application>Microsoft Office PowerPoint</Application>
  <PresentationFormat>Custom</PresentationFormat>
  <Paragraphs>65</Paragraphs>
  <Slides>13</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Arial Black</vt:lpstr>
      <vt:lpstr>Arial Bold</vt:lpstr>
      <vt:lpstr>Calibri</vt:lpstr>
      <vt:lpstr>Cooper Black</vt:lpstr>
      <vt:lpstr>Open Sans</vt:lpstr>
      <vt:lpstr>Patua One</vt:lpstr>
      <vt:lpstr>Segoe UI</vt:lpstr>
      <vt:lpstr>Segoe UI Bold</vt:lpstr>
      <vt:lpstr>Office Theme</vt:lpstr>
      <vt:lpstr>PowerPoint Presentation</vt:lpstr>
      <vt:lpstr>PowerPoint Presentation</vt:lpstr>
      <vt:lpstr>What is ABAP Git ?</vt:lpstr>
      <vt:lpstr>ABAP Git</vt:lpstr>
      <vt:lpstr>ABAP Git Integration</vt:lpstr>
      <vt:lpstr>ABAP Git Integration</vt:lpstr>
      <vt:lpstr>ABAP Git Integration</vt:lpstr>
      <vt:lpstr>ABAP Git Integration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CAPM Efficient Frontier Curve for PowerPoint</dc:title>
  <dc:creator>Julian</dc:creator>
  <cp:lastModifiedBy>sc</cp:lastModifiedBy>
  <cp:revision>281</cp:revision>
  <dcterms:created xsi:type="dcterms:W3CDTF">2013-09-12T13:05:01Z</dcterms:created>
  <dcterms:modified xsi:type="dcterms:W3CDTF">2021-12-08T17:36:24Z</dcterms:modified>
</cp:coreProperties>
</file>

<file path=docProps/thumbnail.jpeg>
</file>